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CCFF"/>
    <a:srgbClr val="FF99CC"/>
    <a:srgbClr val="FF6699"/>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84" d="100"/>
          <a:sy n="84" d="100"/>
        </p:scale>
        <p:origin x="49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AD3B8-44F4-49C5-AD32-C0E239F5201C}" type="datetimeFigureOut">
              <a:rPr lang="en-US" smtClean="0"/>
              <a:t>4/28/2022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AF9E1A-5506-44EF-90B4-41C71A85C28B}" type="slidenum">
              <a:rPr lang="en-US" smtClean="0"/>
              <a:t>‹Nr.›</a:t>
            </a:fld>
            <a:endParaRPr lang="en-US"/>
          </a:p>
        </p:txBody>
      </p:sp>
    </p:spTree>
    <p:extLst>
      <p:ext uri="{BB962C8B-B14F-4D97-AF65-F5344CB8AC3E}">
        <p14:creationId xmlns:p14="http://schemas.microsoft.com/office/powerpoint/2010/main" val="77712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D227AAEE-8783-4074-8792-FAE0AC9435FD}" type="datetime1">
              <a:rPr lang="en-US" smtClean="0"/>
              <a:t>4/28/2022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225818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B8E1CC8-98A8-49AA-9814-C1814FAB8F65}" type="datetime1">
              <a:rPr lang="en-US" smtClean="0"/>
              <a:t>4/28/2022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26042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768ACE8-B1DB-4586-B790-D951B1136101}" type="datetime1">
              <a:rPr lang="en-US" smtClean="0"/>
              <a:t>4/28/2022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219676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E3864996-2D20-46EC-91BF-A8045B0E1689}" type="datetime1">
              <a:rPr lang="en-US" smtClean="0"/>
              <a:t>4/28/2022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330336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62093B7-C036-4984-BFFF-DB0D23E0E8C5}" type="datetime1">
              <a:rPr lang="en-US" smtClean="0"/>
              <a:t>4/28/2022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39673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6B8C669D-8DD3-4B5D-B8A5-8CD9727C82CF}" type="datetime1">
              <a:rPr lang="en-US" smtClean="0"/>
              <a:t>4/28/2022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58673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8C4EEDF2-6A07-445C-933D-98E983999300}" type="datetime1">
              <a:rPr lang="en-US" smtClean="0"/>
              <a:t>4/28/2022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336582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2BF04102-EF2F-4A0A-AF9A-C4A8813A8122}" type="datetime1">
              <a:rPr lang="en-US" smtClean="0"/>
              <a:t>4/28/2022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310663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0B65CB-A596-43DA-8A0E-85F99DA9D239}" type="datetime1">
              <a:rPr lang="en-US" smtClean="0"/>
              <a:t>4/28/2022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194035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21946F-7315-4E1C-9683-AB20C62748EF}" type="datetime1">
              <a:rPr lang="en-US" smtClean="0"/>
              <a:t>4/28/2022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214194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8F957B5-0589-423A-8193-22D16E474F4A}" type="datetime1">
              <a:rPr lang="en-US" smtClean="0"/>
              <a:t>4/28/2022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A94C604-7475-4860-A921-C00D8903183E}" type="slidenum">
              <a:rPr lang="en-US" smtClean="0"/>
              <a:t>‹Nr.›</a:t>
            </a:fld>
            <a:endParaRPr lang="en-US"/>
          </a:p>
        </p:txBody>
      </p:sp>
    </p:spTree>
    <p:extLst>
      <p:ext uri="{BB962C8B-B14F-4D97-AF65-F5344CB8AC3E}">
        <p14:creationId xmlns:p14="http://schemas.microsoft.com/office/powerpoint/2010/main" val="314376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83007-F4D2-47EA-A40B-CB165B220587}" type="datetime1">
              <a:rPr lang="en-US" smtClean="0"/>
              <a:t>4/28/2022</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4C604-7475-4860-A921-C00D8903183E}" type="slidenum">
              <a:rPr lang="en-US" smtClean="0"/>
              <a:t>‹Nr.›</a:t>
            </a:fld>
            <a:endParaRPr lang="en-US"/>
          </a:p>
        </p:txBody>
      </p:sp>
    </p:spTree>
    <p:extLst>
      <p:ext uri="{BB962C8B-B14F-4D97-AF65-F5344CB8AC3E}">
        <p14:creationId xmlns:p14="http://schemas.microsoft.com/office/powerpoint/2010/main" val="29121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researchgate.net/publication/236172728_Chemical_composition_and_rheological_properties_of_carrageenans_from_two_senegalese_Solieriaceae_Anatheca_montagneiSchmitz_and_Meristotheca_senegalensis_Feldman" TargetMode="External"/><Relationship Id="rId7" Type="http://schemas.openxmlformats.org/officeDocument/2006/relationships/hyperlink" Target="https://www.academia.edu/16972699/Sterol_and_fatty_acid_distribution_in_red_algae_from_the_senegalese_coast" TargetMode="External"/><Relationship Id="rId2" Type="http://schemas.openxmlformats.org/officeDocument/2006/relationships/hyperlink" Target="https://academicjournals.org/journal/AJFS/article-abstract/376F45B62073" TargetMode="External"/><Relationship Id="rId1" Type="http://schemas.openxmlformats.org/officeDocument/2006/relationships/slideLayout" Target="../slideLayouts/slideLayout6.xml"/><Relationship Id="rId6" Type="http://schemas.openxmlformats.org/officeDocument/2006/relationships/hyperlink" Target="https://www.sciencedirect.com/science/article/abs/pii/030504919090056Y" TargetMode="External"/><Relationship Id="rId5" Type="http://schemas.openxmlformats.org/officeDocument/2006/relationships/hyperlink" Target="https://link.springer.com/article/10.1007%2FBF00049074" TargetMode="External"/><Relationship Id="rId4" Type="http://schemas.openxmlformats.org/officeDocument/2006/relationships/hyperlink" Target="https://www.researchgate.net/publication/35010827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drive.google.com/file/d/1hBxgu67IsSH50BKAK3Lg7v_styoTx3lh/view?usp=sharing" TargetMode="External"/><Relationship Id="rId3" Type="http://schemas.openxmlformats.org/officeDocument/2006/relationships/hyperlink" Target="https://fr.booksc.eu/book/2408512/8cc3c9" TargetMode="External"/><Relationship Id="rId7" Type="http://schemas.openxmlformats.org/officeDocument/2006/relationships/hyperlink" Target="https://drive.google.com/file/d/1TcCUkTS7TIbz_4qf25DWLGmKOreU5Ofh/view?usp=sharing" TargetMode="External"/><Relationship Id="rId2" Type="http://schemas.openxmlformats.org/officeDocument/2006/relationships/hyperlink" Target="https://www.sciencedirect.com/science/article/pii/003194229083029Z" TargetMode="External"/><Relationship Id="rId1" Type="http://schemas.openxmlformats.org/officeDocument/2006/relationships/slideLayout" Target="../slideLayouts/slideLayout7.xml"/><Relationship Id="rId6" Type="http://schemas.openxmlformats.org/officeDocument/2006/relationships/hyperlink" Target="https://www.jica.go.jp/senegal/french/activities/peche03.html" TargetMode="External"/><Relationship Id="rId5" Type="http://schemas.openxmlformats.org/officeDocument/2006/relationships/hyperlink" Target="https://www.worldcat.org/title/contribution-a-la-valorisation-dalgues-des-cotes-senegalaises-productrices-de-iota-carraghenane/oclc/490059583" TargetMode="External"/><Relationship Id="rId4" Type="http://schemas.openxmlformats.org/officeDocument/2006/relationships/hyperlink" Target="https://www.sciencedirect.com/science/article/pii/S163107480400180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196.1.97.20/viewer.php?c=mmoires&amp;d=MemS-4931" TargetMode="External"/><Relationship Id="rId2" Type="http://schemas.openxmlformats.org/officeDocument/2006/relationships/hyperlink" Target="http://bibnum.ucad.sn/viewer.php?c=mmoires&amp;d=MemS-5501" TargetMode="External"/><Relationship Id="rId1" Type="http://schemas.openxmlformats.org/officeDocument/2006/relationships/slideLayout" Target="../slideLayouts/slideLayout7.xml"/><Relationship Id="rId4" Type="http://schemas.openxmlformats.org/officeDocument/2006/relationships/hyperlink" Target="http://196.1.97.20/viewer.php?c=articles&amp;d=alcaloide%5fet%5ftriterpene%5fisoles%5fde%5fl%5falgue%5frouge%5fsenegalaise%5fmeristotheca%5fsenegalensi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87382" y="0"/>
            <a:ext cx="11247121" cy="1860642"/>
          </a:xfrm>
          <a:prstGeom prst="roundRect">
            <a:avLst/>
          </a:prstGeom>
          <a:solidFill>
            <a:srgbClr val="5B9BD5"/>
          </a:solidFill>
          <a:ln w="12700" cap="flat" cmpd="sng" algn="ctr">
            <a:solidFill>
              <a:srgbClr val="5B9BD5"/>
            </a:solidFill>
            <a:prstDash val="solid"/>
            <a:miter lim="800000"/>
          </a:ln>
          <a:effectLst/>
          <a:scene3d>
            <a:camera prst="orthographicFront"/>
            <a:lightRig rig="threePt" dir="t"/>
          </a:scene3d>
          <a:sp3d>
            <a:bevelT w="152400" h="50800" prst="softRound"/>
          </a:sp3d>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SN" sz="66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cs typeface="+mn-cs"/>
              </a:rPr>
              <a:t>Meristotheca</a:t>
            </a:r>
            <a:r>
              <a:rPr kumimoji="0" lang="fr-SN" sz="6600" b="0"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fr-SN" sz="66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cs typeface="+mn-cs"/>
              </a:rPr>
              <a:t>senegalensis</a:t>
            </a:r>
            <a:endParaRPr kumimoji="0" lang="en-US" sz="6600" b="0"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7" name="Rectangle à coins arrondis 6"/>
          <p:cNvSpPr/>
          <p:nvPr/>
        </p:nvSpPr>
        <p:spPr>
          <a:xfrm>
            <a:off x="526868" y="2534194"/>
            <a:ext cx="10768148" cy="1706879"/>
          </a:xfrm>
          <a:prstGeom prst="roundRect">
            <a:avLst/>
          </a:prstGeom>
          <a:solidFill>
            <a:srgbClr val="FF66CC"/>
          </a:solidFill>
          <a:ln w="12700" cap="flat" cmpd="sng" algn="ctr">
            <a:solidFill>
              <a:srgbClr val="FF66CC"/>
            </a:solidFill>
            <a:prstDash val="solid"/>
            <a:miter lim="800000"/>
          </a:ln>
          <a:effectLst/>
          <a:scene3d>
            <a:camera prst="orthographicFront"/>
            <a:lightRig rig="threePt" dir="t"/>
          </a:scene3d>
          <a:sp3d>
            <a:bevelT w="152400" h="50800" prst="softRound"/>
          </a:sp3d>
        </p:spPr>
        <p:txBody>
          <a:bodyPr wrap="square" rtlCol="0" anchor="ctr">
            <a:noAutofit/>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kumimoji="0" lang="fr-SN" sz="48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rPr>
              <a:t>View</a:t>
            </a:r>
            <a:r>
              <a:rPr kumimoji="0" lang="fr-SN" sz="4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rPr>
              <a:t> of state</a:t>
            </a:r>
            <a:r>
              <a:rPr kumimoji="0" lang="fr-SN" sz="48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rPr>
              <a:t> of the art : </a:t>
            </a:r>
            <a:r>
              <a:rPr kumimoji="0" lang="fr-SN" sz="4800" b="0" i="0" u="none" strike="noStrike" kern="1200" cap="none" spc="0" normalizeH="0" noProof="0" dirty="0" err="1" smtClean="0">
                <a:ln>
                  <a:noFill/>
                </a:ln>
                <a:solidFill>
                  <a:prstClr val="black"/>
                </a:solidFill>
                <a:effectLst/>
                <a:uLnTx/>
                <a:uFillTx/>
                <a:latin typeface="Times New Roman" panose="02020603050405020304" pitchFamily="18" charset="0"/>
                <a:ea typeface="Times New Roman" panose="02020603050405020304" pitchFamily="18" charset="0"/>
              </a:rPr>
              <a:t>some</a:t>
            </a:r>
            <a:r>
              <a:rPr lang="fr-SN" sz="4800" noProof="0" dirty="0" smtClean="0">
                <a:solidFill>
                  <a:prstClr val="black"/>
                </a:solidFill>
                <a:latin typeface="Times New Roman" panose="02020603050405020304" pitchFamily="18" charset="0"/>
                <a:ea typeface="Times New Roman" panose="02020603050405020304" pitchFamily="18" charset="0"/>
              </a:rPr>
              <a:t> </a:t>
            </a:r>
            <a:r>
              <a:rPr kumimoji="0" lang="fr-SN" sz="4800" b="0" i="0" u="none" strike="noStrike" kern="1200" cap="none" spc="0" normalizeH="0" noProof="0" dirty="0" err="1" smtClean="0">
                <a:ln>
                  <a:noFill/>
                </a:ln>
                <a:solidFill>
                  <a:prstClr val="black"/>
                </a:solidFill>
                <a:effectLst/>
                <a:uLnTx/>
                <a:uFillTx/>
                <a:latin typeface="Times New Roman" panose="02020603050405020304" pitchFamily="18" charset="0"/>
                <a:ea typeface="Times New Roman" panose="02020603050405020304" pitchFamily="18" charset="0"/>
              </a:rPr>
              <a:t>references</a:t>
            </a:r>
            <a:r>
              <a:rPr kumimoji="0" lang="fr-SN" sz="4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rPr>
              <a:t> </a:t>
            </a:r>
            <a:endParaRPr kumimoji="0" lang="en-US" sz="4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endParaRPr>
          </a:p>
        </p:txBody>
      </p:sp>
      <p:pic>
        <p:nvPicPr>
          <p:cNvPr id="8" name="Image 7"/>
          <p:cNvPicPr>
            <a:picLocks noChangeAspect="1"/>
          </p:cNvPicPr>
          <p:nvPr/>
        </p:nvPicPr>
        <p:blipFill>
          <a:blip r:embed="rId2"/>
          <a:stretch>
            <a:fillRect/>
          </a:stretch>
        </p:blipFill>
        <p:spPr>
          <a:xfrm>
            <a:off x="9940834" y="4632959"/>
            <a:ext cx="2251166" cy="2251166"/>
          </a:xfrm>
          <a:prstGeom prst="rect">
            <a:avLst/>
          </a:prstGeom>
        </p:spPr>
      </p:pic>
      <p:sp>
        <p:nvSpPr>
          <p:cNvPr id="2" name="Espace réservé du numéro de diapositive 1"/>
          <p:cNvSpPr>
            <a:spLocks noGrp="1"/>
          </p:cNvSpPr>
          <p:nvPr>
            <p:ph type="sldNum" sz="quarter" idx="12"/>
          </p:nvPr>
        </p:nvSpPr>
        <p:spPr/>
        <p:txBody>
          <a:bodyPr/>
          <a:lstStyle/>
          <a:p>
            <a:fld id="{7A94C604-7475-4860-A921-C00D8903183E}" type="slidenum">
              <a:rPr lang="en-US" smtClean="0"/>
              <a:t>1</a:t>
            </a:fld>
            <a:endParaRPr lang="en-US"/>
          </a:p>
        </p:txBody>
      </p:sp>
      <p:sp>
        <p:nvSpPr>
          <p:cNvPr id="9" name="Textfeld 2"/>
          <p:cNvSpPr txBox="1"/>
          <p:nvPr/>
        </p:nvSpPr>
        <p:spPr>
          <a:xfrm>
            <a:off x="214879" y="6352143"/>
            <a:ext cx="488595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t>Ndeye Coumba Bousso, </a:t>
            </a:r>
            <a:r>
              <a:rPr lang="de-DE" dirty="0" err="1" smtClean="0"/>
              <a:t>PhD</a:t>
            </a:r>
            <a:r>
              <a:rPr lang="de-DE" dirty="0" smtClean="0"/>
              <a:t> </a:t>
            </a:r>
            <a:r>
              <a:rPr lang="en-DE" dirty="0" smtClean="0"/>
              <a:t>–</a:t>
            </a:r>
            <a:r>
              <a:rPr lang="de-DE" dirty="0" err="1" smtClean="0"/>
              <a:t>student</a:t>
            </a:r>
            <a:r>
              <a:rPr lang="de-DE" dirty="0" smtClean="0"/>
              <a:t>, 28.04.2022</a:t>
            </a:r>
            <a:endParaRPr lang="en-GB" dirty="0"/>
          </a:p>
        </p:txBody>
      </p:sp>
    </p:spTree>
    <p:extLst>
      <p:ext uri="{BB962C8B-B14F-4D97-AF65-F5344CB8AC3E}">
        <p14:creationId xmlns:p14="http://schemas.microsoft.com/office/powerpoint/2010/main" val="2818412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01213"/>
            <a:ext cx="12192000" cy="8402300"/>
          </a:xfrm>
          <a:prstGeom prst="rect">
            <a:avLst/>
          </a:prstGeom>
        </p:spPr>
        <p:txBody>
          <a:bodyPr wrap="square">
            <a:spAutoFit/>
          </a:bodyPr>
          <a:lstStyle/>
          <a:p>
            <a:pPr algn="just"/>
            <a:r>
              <a:rPr lang="en-US" dirty="0" err="1">
                <a:latin typeface="Times New Roman" panose="02020603050405020304" pitchFamily="18" charset="0"/>
                <a:cs typeface="Times New Roman" panose="02020603050405020304" pitchFamily="18" charset="0"/>
              </a:rPr>
              <a:t>Yagame</a:t>
            </a:r>
            <a:r>
              <a:rPr lang="en-US" dirty="0">
                <a:latin typeface="Times New Roman" panose="02020603050405020304" pitchFamily="18" charset="0"/>
                <a:cs typeface="Times New Roman" panose="02020603050405020304" pitchFamily="18" charset="0"/>
              </a:rPr>
              <a:t> BM, Mensah* ANC, </a:t>
            </a:r>
            <a:r>
              <a:rPr lang="en-US" dirty="0" err="1">
                <a:latin typeface="Times New Roman" panose="02020603050405020304" pitchFamily="18" charset="0"/>
                <a:cs typeface="Times New Roman" panose="02020603050405020304" pitchFamily="18" charset="0"/>
              </a:rPr>
              <a:t>Mady</a:t>
            </a: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Cheikh</a:t>
            </a:r>
            <a:r>
              <a:rPr lang="en-US" dirty="0">
                <a:latin typeface="Times New Roman" panose="02020603050405020304" pitchFamily="18" charset="0"/>
                <a:cs typeface="Times New Roman" panose="02020603050405020304" pitchFamily="18" charset="0"/>
              </a:rPr>
              <a:t> N, </a:t>
            </a:r>
            <a:r>
              <a:rPr lang="en-US" dirty="0" err="1">
                <a:latin typeface="Times New Roman" panose="02020603050405020304" pitchFamily="18" charset="0"/>
                <a:cs typeface="Times New Roman" panose="02020603050405020304" pitchFamily="18" charset="0"/>
              </a:rPr>
              <a:t>Noba</a:t>
            </a:r>
            <a:r>
              <a:rPr lang="en-US" dirty="0">
                <a:latin typeface="Times New Roman" panose="02020603050405020304" pitchFamily="18" charset="0"/>
                <a:cs typeface="Times New Roman" panose="02020603050405020304" pitchFamily="18" charset="0"/>
              </a:rPr>
              <a:t> K. Nutritional composition of </a:t>
            </a:r>
            <a:r>
              <a:rPr lang="en-US" dirty="0" err="1">
                <a:latin typeface="Times New Roman" panose="02020603050405020304" pitchFamily="18" charset="0"/>
                <a:cs typeface="Times New Roman" panose="02020603050405020304" pitchFamily="18" charset="0"/>
              </a:rPr>
              <a:t>Meristotheca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senegalense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Rhodophyta</a:t>
            </a:r>
            <a:r>
              <a:rPr lang="en-US" dirty="0">
                <a:latin typeface="Times New Roman" panose="02020603050405020304" pitchFamily="18" charset="0"/>
                <a:cs typeface="Times New Roman" panose="02020603050405020304" pitchFamily="18" charset="0"/>
              </a:rPr>
              <a:t>): A new nutrient source. African Journal of Food Science Vol : 11 No : 1, 2017. p. 12-17.</a:t>
            </a:r>
          </a:p>
          <a:p>
            <a:pPr algn="just"/>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academicjournals.org/journal/AJFS/article-abstract/376F45B62073</a:t>
            </a:r>
            <a:r>
              <a:rPr lang="en-US" dirty="0" smtClean="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Fostier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Kornprobst</a:t>
            </a:r>
            <a:r>
              <a:rPr lang="en-US" dirty="0">
                <a:latin typeface="Times New Roman" panose="02020603050405020304" pitchFamily="18" charset="0"/>
                <a:cs typeface="Times New Roman" panose="02020603050405020304" pitchFamily="18" charset="0"/>
              </a:rPr>
              <a:t> J-M, COMBAUT G. Chemical composition and rheological properties of </a:t>
            </a:r>
            <a:r>
              <a:rPr lang="en-US" dirty="0" err="1">
                <a:latin typeface="Times New Roman" panose="02020603050405020304" pitchFamily="18" charset="0"/>
                <a:cs typeface="Times New Roman" panose="02020603050405020304" pitchFamily="18" charset="0"/>
              </a:rPr>
              <a:t>carrageenans</a:t>
            </a:r>
            <a:r>
              <a:rPr lang="en-US" dirty="0">
                <a:latin typeface="Times New Roman" panose="02020603050405020304" pitchFamily="18" charset="0"/>
                <a:cs typeface="Times New Roman" panose="02020603050405020304" pitchFamily="18" charset="0"/>
              </a:rPr>
              <a:t> from two </a:t>
            </a:r>
            <a:r>
              <a:rPr lang="en-US" dirty="0" err="1">
                <a:latin typeface="Times New Roman" panose="02020603050405020304" pitchFamily="18" charset="0"/>
                <a:cs typeface="Times New Roman" panose="02020603050405020304" pitchFamily="18" charset="0"/>
              </a:rPr>
              <a:t>senegalese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Solieriaceae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Anatheca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montagnei</a:t>
            </a:r>
            <a:r>
              <a:rPr lang="en-US" dirty="0">
                <a:latin typeface="Times New Roman" panose="02020603050405020304" pitchFamily="18" charset="0"/>
                <a:cs typeface="Times New Roman" panose="02020603050405020304" pitchFamily="18" charset="0"/>
              </a:rPr>
              <a:t> (Schmitz) and </a:t>
            </a:r>
            <a:r>
              <a:rPr lang="en-US" dirty="0" err="1">
                <a:latin typeface="Times New Roman" panose="02020603050405020304" pitchFamily="18" charset="0"/>
                <a:cs typeface="Times New Roman" panose="02020603050405020304" pitchFamily="18" charset="0"/>
              </a:rPr>
              <a:t>Meristotheca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senegalensis</a:t>
            </a:r>
            <a:r>
              <a:rPr lang="en-US" dirty="0">
                <a:latin typeface="Times New Roman" panose="02020603050405020304" pitchFamily="18" charset="0"/>
                <a:cs typeface="Times New Roman" panose="02020603050405020304" pitchFamily="18" charset="0"/>
              </a:rPr>
              <a:t> (Feldman). </a:t>
            </a:r>
            <a:r>
              <a:rPr lang="en-US" dirty="0" err="1">
                <a:latin typeface="Times New Roman" panose="02020603050405020304" pitchFamily="18" charset="0"/>
                <a:cs typeface="Times New Roman" panose="02020603050405020304" pitchFamily="18" charset="0"/>
              </a:rPr>
              <a:t>Botanica</a:t>
            </a:r>
            <a:r>
              <a:rPr lang="en-US" dirty="0">
                <a:latin typeface="Times New Roman" panose="02020603050405020304" pitchFamily="18" charset="0"/>
                <a:cs typeface="Times New Roman" panose="02020603050405020304" pitchFamily="18" charset="0"/>
              </a:rPr>
              <a:t> Marina Vol : 35, 1992. </a:t>
            </a:r>
          </a:p>
          <a:p>
            <a:pPr algn="just"/>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www.researchgate.net/publication/236172728_Chemical_composition_and_rheological_properties_of_carrageenans_from_two_senegalese_Solieriaceae_Anatheca_montagneiSchmitz_and_Meristotheca_senegalensis_Feldman</a:t>
            </a:r>
            <a:r>
              <a:rPr lang="en-US"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Gueye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 </a:t>
            </a:r>
            <a:r>
              <a:rPr lang="en-US" dirty="0" err="1">
                <a:latin typeface="Times New Roman" panose="02020603050405020304" pitchFamily="18" charset="0"/>
                <a:cs typeface="Times New Roman" panose="02020603050405020304" pitchFamily="18" charset="0"/>
              </a:rPr>
              <a:t>Mbaye</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Gueye</a:t>
            </a:r>
            <a:r>
              <a:rPr lang="en-US" dirty="0">
                <a:latin typeface="Times New Roman" panose="02020603050405020304" pitchFamily="18" charset="0"/>
                <a:cs typeface="Times New Roman" panose="02020603050405020304" pitchFamily="18" charset="0"/>
              </a:rPr>
              <a:t> FK, </a:t>
            </a:r>
            <a:r>
              <a:rPr lang="en-US" dirty="0" err="1">
                <a:latin typeface="Times New Roman" panose="02020603050405020304" pitchFamily="18" charset="0"/>
                <a:cs typeface="Times New Roman" panose="02020603050405020304" pitchFamily="18" charset="0"/>
              </a:rPr>
              <a:t>Ndour</a:t>
            </a:r>
            <a:r>
              <a:rPr lang="en-US" dirty="0">
                <a:latin typeface="Times New Roman" panose="02020603050405020304" pitchFamily="18" charset="0"/>
                <a:cs typeface="Times New Roman" panose="02020603050405020304" pitchFamily="18" charset="0"/>
              </a:rPr>
              <a:t> S, Gaye A,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M, et al. LES CONNAISSANCES ENDOGÈNES SUR LES MACROALGUES DE LA GRANDE CÔTE DU SÉNÉGAL (AFRIQUE DE L’OUEST) ENDOGENOUS KNOWLEDGE OF MACROALGAE FROM THE NORTHERN COAST OF SENEGAL (WEST AFRICA). International Journal of Current Research, 2021</a:t>
            </a:r>
          </a:p>
          <a:p>
            <a:pPr algn="just"/>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www.researchgate.net/publication/350108279</a:t>
            </a:r>
            <a:r>
              <a:rPr lang="en-US" dirty="0" smtClean="0">
                <a:latin typeface="Times New Roman" panose="02020603050405020304" pitchFamily="18" charset="0"/>
                <a:cs typeface="Times New Roman" panose="02020603050405020304" pitchFamily="18" charset="0"/>
              </a:rPr>
              <a:t> </a:t>
            </a:r>
          </a:p>
          <a:p>
            <a:pPr algn="just"/>
            <a:endParaRPr lang="fr-SN"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Parker A. Using elasticity/temperature relationships to </a:t>
            </a:r>
            <a:r>
              <a:rPr lang="en-US" dirty="0" err="1">
                <a:latin typeface="Times New Roman" panose="02020603050405020304" pitchFamily="18" charset="0"/>
                <a:cs typeface="Times New Roman" panose="02020603050405020304" pitchFamily="18" charset="0"/>
              </a:rPr>
              <a:t>characterise</a:t>
            </a:r>
            <a:r>
              <a:rPr lang="en-US" dirty="0">
                <a:latin typeface="Times New Roman" panose="02020603050405020304" pitchFamily="18" charset="0"/>
                <a:cs typeface="Times New Roman" panose="02020603050405020304" pitchFamily="18" charset="0"/>
              </a:rPr>
              <a:t> gelling </a:t>
            </a:r>
            <a:r>
              <a:rPr lang="en-US" dirty="0" err="1">
                <a:latin typeface="Times New Roman" panose="02020603050405020304" pitchFamily="18" charset="0"/>
                <a:cs typeface="Times New Roman" panose="02020603050405020304" pitchFamily="18" charset="0"/>
              </a:rPr>
              <a:t>carrageenans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Hydrobiologia</a:t>
            </a:r>
            <a:r>
              <a:rPr lang="en-US" dirty="0">
                <a:latin typeface="Times New Roman" panose="02020603050405020304" pitchFamily="18" charset="0"/>
                <a:cs typeface="Times New Roman" panose="02020603050405020304" pitchFamily="18" charset="0"/>
              </a:rPr>
              <a:t> Vol : 260, 1993. p. 583-588</a:t>
            </a:r>
          </a:p>
          <a:p>
            <a:pPr algn="just"/>
            <a:r>
              <a:rPr lang="en-US" dirty="0">
                <a:latin typeface="Times New Roman" panose="02020603050405020304" pitchFamily="18" charset="0"/>
                <a:cs typeface="Times New Roman" panose="02020603050405020304" pitchFamily="18" charset="0"/>
                <a:hlinkClick r:id="rId5"/>
              </a:rPr>
              <a:t>https://</a:t>
            </a:r>
            <a:r>
              <a:rPr lang="en-US" dirty="0" smtClean="0">
                <a:latin typeface="Times New Roman" panose="02020603050405020304" pitchFamily="18" charset="0"/>
                <a:cs typeface="Times New Roman" panose="02020603050405020304" pitchFamily="18" charset="0"/>
                <a:hlinkClick r:id="rId5"/>
              </a:rPr>
              <a:t>link.springer.com/article/10.1007%2FBF00049074</a:t>
            </a:r>
            <a:r>
              <a:rPr lang="en-US" dirty="0" smtClean="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endParaRPr lang="fr-SN" dirty="0" smtClean="0">
              <a:latin typeface="Times New Roman" panose="02020603050405020304" pitchFamily="18" charset="0"/>
              <a:cs typeface="Times New Roman" panose="02020603050405020304" pitchFamily="18" charset="0"/>
            </a:endParaRPr>
          </a:p>
          <a:p>
            <a:pPr algn="just"/>
            <a:r>
              <a:rPr lang="fr-SN" dirty="0" err="1">
                <a:latin typeface="Times New Roman" panose="02020603050405020304" pitchFamily="18" charset="0"/>
                <a:cs typeface="Times New Roman" panose="02020603050405020304" pitchFamily="18" charset="0"/>
              </a:rPr>
              <a:t>Aknin</a:t>
            </a:r>
            <a:r>
              <a:rPr lang="fr-SN" dirty="0">
                <a:latin typeface="Times New Roman" panose="02020603050405020304" pitchFamily="18" charset="0"/>
                <a:cs typeface="Times New Roman" panose="02020603050405020304" pitchFamily="18" charset="0"/>
              </a:rPr>
              <a:t> M, </a:t>
            </a:r>
            <a:r>
              <a:rPr lang="fr-SN" dirty="0" err="1">
                <a:latin typeface="Times New Roman" panose="02020603050405020304" pitchFamily="18" charset="0"/>
                <a:cs typeface="Times New Roman" panose="02020603050405020304" pitchFamily="18" charset="0"/>
              </a:rPr>
              <a:t>Miralles</a:t>
            </a:r>
            <a:r>
              <a:rPr lang="fr-SN" dirty="0">
                <a:latin typeface="Times New Roman" panose="02020603050405020304" pitchFamily="18" charset="0"/>
                <a:cs typeface="Times New Roman" panose="02020603050405020304" pitchFamily="18" charset="0"/>
              </a:rPr>
              <a:t> J, </a:t>
            </a:r>
            <a:r>
              <a:rPr lang="fr-SN" dirty="0" err="1">
                <a:latin typeface="Times New Roman" panose="02020603050405020304" pitchFamily="18" charset="0"/>
                <a:cs typeface="Times New Roman" panose="02020603050405020304" pitchFamily="18" charset="0"/>
              </a:rPr>
              <a:t>Kornprobst</a:t>
            </a:r>
            <a:r>
              <a:rPr lang="fr-SN" dirty="0">
                <a:latin typeface="Times New Roman" panose="02020603050405020304" pitchFamily="18" charset="0"/>
                <a:cs typeface="Times New Roman" panose="02020603050405020304" pitchFamily="18" charset="0"/>
              </a:rPr>
              <a:t> J-M. </a:t>
            </a:r>
            <a:r>
              <a:rPr lang="fr-SN" dirty="0" err="1">
                <a:latin typeface="Times New Roman" panose="02020603050405020304" pitchFamily="18" charset="0"/>
                <a:cs typeface="Times New Roman" panose="02020603050405020304" pitchFamily="18" charset="0"/>
              </a:rPr>
              <a:t>Sterol</a:t>
            </a:r>
            <a:r>
              <a:rPr lang="fr-SN" dirty="0">
                <a:latin typeface="Times New Roman" panose="02020603050405020304" pitchFamily="18" charset="0"/>
                <a:cs typeface="Times New Roman" panose="02020603050405020304" pitchFamily="18" charset="0"/>
              </a:rPr>
              <a:t> and </a:t>
            </a:r>
            <a:r>
              <a:rPr lang="fr-SN" dirty="0" err="1">
                <a:latin typeface="Times New Roman" panose="02020603050405020304" pitchFamily="18" charset="0"/>
                <a:cs typeface="Times New Roman" panose="02020603050405020304" pitchFamily="18" charset="0"/>
              </a:rPr>
              <a:t>fatty</a:t>
            </a:r>
            <a:r>
              <a:rPr lang="fr-SN" dirty="0">
                <a:latin typeface="Times New Roman" panose="02020603050405020304" pitchFamily="18" charset="0"/>
                <a:cs typeface="Times New Roman" panose="02020603050405020304" pitchFamily="18" charset="0"/>
              </a:rPr>
              <a:t> </a:t>
            </a:r>
            <a:r>
              <a:rPr lang="fr-SN" dirty="0" err="1">
                <a:latin typeface="Times New Roman" panose="02020603050405020304" pitchFamily="18" charset="0"/>
                <a:cs typeface="Times New Roman" panose="02020603050405020304" pitchFamily="18" charset="0"/>
              </a:rPr>
              <a:t>acid</a:t>
            </a:r>
            <a:r>
              <a:rPr lang="fr-SN" dirty="0">
                <a:latin typeface="Times New Roman" panose="02020603050405020304" pitchFamily="18" charset="0"/>
                <a:cs typeface="Times New Roman" panose="02020603050405020304" pitchFamily="18" charset="0"/>
              </a:rPr>
              <a:t> distribution in </a:t>
            </a:r>
            <a:r>
              <a:rPr lang="fr-SN" dirty="0" err="1">
                <a:latin typeface="Times New Roman" panose="02020603050405020304" pitchFamily="18" charset="0"/>
                <a:cs typeface="Times New Roman" panose="02020603050405020304" pitchFamily="18" charset="0"/>
              </a:rPr>
              <a:t>red</a:t>
            </a:r>
            <a:r>
              <a:rPr lang="fr-SN" dirty="0">
                <a:latin typeface="Times New Roman" panose="02020603050405020304" pitchFamily="18" charset="0"/>
                <a:cs typeface="Times New Roman" panose="02020603050405020304" pitchFamily="18" charset="0"/>
              </a:rPr>
              <a:t> </a:t>
            </a:r>
            <a:r>
              <a:rPr lang="fr-SN" dirty="0" err="1">
                <a:latin typeface="Times New Roman" panose="02020603050405020304" pitchFamily="18" charset="0"/>
                <a:cs typeface="Times New Roman" panose="02020603050405020304" pitchFamily="18" charset="0"/>
              </a:rPr>
              <a:t>algae</a:t>
            </a:r>
            <a:r>
              <a:rPr lang="fr-SN" dirty="0">
                <a:latin typeface="Times New Roman" panose="02020603050405020304" pitchFamily="18" charset="0"/>
                <a:cs typeface="Times New Roman" panose="02020603050405020304" pitchFamily="18" charset="0"/>
              </a:rPr>
              <a:t> </a:t>
            </a:r>
            <a:r>
              <a:rPr lang="fr-SN" dirty="0" err="1">
                <a:latin typeface="Times New Roman" panose="02020603050405020304" pitchFamily="18" charset="0"/>
                <a:cs typeface="Times New Roman" panose="02020603050405020304" pitchFamily="18" charset="0"/>
              </a:rPr>
              <a:t>from</a:t>
            </a:r>
            <a:r>
              <a:rPr lang="fr-SN" dirty="0">
                <a:latin typeface="Times New Roman" panose="02020603050405020304" pitchFamily="18" charset="0"/>
                <a:cs typeface="Times New Roman" panose="02020603050405020304" pitchFamily="18" charset="0"/>
              </a:rPr>
              <a:t> the </a:t>
            </a:r>
            <a:r>
              <a:rPr lang="fr-SN" dirty="0" err="1">
                <a:latin typeface="Times New Roman" panose="02020603050405020304" pitchFamily="18" charset="0"/>
                <a:cs typeface="Times New Roman" panose="02020603050405020304" pitchFamily="18" charset="0"/>
              </a:rPr>
              <a:t>senegalese</a:t>
            </a:r>
            <a:r>
              <a:rPr lang="fr-SN" dirty="0">
                <a:latin typeface="Times New Roman" panose="02020603050405020304" pitchFamily="18" charset="0"/>
                <a:cs typeface="Times New Roman" panose="02020603050405020304" pitchFamily="18" charset="0"/>
              </a:rPr>
              <a:t> </a:t>
            </a:r>
            <a:r>
              <a:rPr lang="fr-SN" dirty="0" err="1">
                <a:latin typeface="Times New Roman" panose="02020603050405020304" pitchFamily="18" charset="0"/>
                <a:cs typeface="Times New Roman" panose="02020603050405020304" pitchFamily="18" charset="0"/>
              </a:rPr>
              <a:t>coast</a:t>
            </a:r>
            <a:r>
              <a:rPr lang="fr-SN" dirty="0">
                <a:latin typeface="Times New Roman" panose="02020603050405020304" pitchFamily="18" charset="0"/>
                <a:cs typeface="Times New Roman" panose="02020603050405020304" pitchFamily="18" charset="0"/>
              </a:rPr>
              <a:t>. Comparative </a:t>
            </a:r>
            <a:r>
              <a:rPr lang="fr-SN" dirty="0" err="1">
                <a:latin typeface="Times New Roman" panose="02020603050405020304" pitchFamily="18" charset="0"/>
                <a:cs typeface="Times New Roman" panose="02020603050405020304" pitchFamily="18" charset="0"/>
              </a:rPr>
              <a:t>Biochemistry</a:t>
            </a:r>
            <a:r>
              <a:rPr lang="fr-SN" dirty="0">
                <a:latin typeface="Times New Roman" panose="02020603050405020304" pitchFamily="18" charset="0"/>
                <a:cs typeface="Times New Roman" panose="02020603050405020304" pitchFamily="18" charset="0"/>
              </a:rPr>
              <a:t> and </a:t>
            </a:r>
            <a:r>
              <a:rPr lang="fr-SN" dirty="0" err="1">
                <a:latin typeface="Times New Roman" panose="02020603050405020304" pitchFamily="18" charset="0"/>
                <a:cs typeface="Times New Roman" panose="02020603050405020304" pitchFamily="18" charset="0"/>
              </a:rPr>
              <a:t>Physiology</a:t>
            </a:r>
            <a:r>
              <a:rPr lang="fr-SN" dirty="0">
                <a:latin typeface="Times New Roman" panose="02020603050405020304" pitchFamily="18" charset="0"/>
                <a:cs typeface="Times New Roman" panose="02020603050405020304" pitchFamily="18" charset="0"/>
              </a:rPr>
              <a:t> Part B: Comparative </a:t>
            </a:r>
            <a:r>
              <a:rPr lang="fr-SN" dirty="0" err="1">
                <a:latin typeface="Times New Roman" panose="02020603050405020304" pitchFamily="18" charset="0"/>
                <a:cs typeface="Times New Roman" panose="02020603050405020304" pitchFamily="18" charset="0"/>
              </a:rPr>
              <a:t>Biochemistry</a:t>
            </a:r>
            <a:r>
              <a:rPr lang="fr-SN" dirty="0">
                <a:latin typeface="Times New Roman" panose="02020603050405020304" pitchFamily="18" charset="0"/>
                <a:cs typeface="Times New Roman" panose="02020603050405020304" pitchFamily="18" charset="0"/>
              </a:rPr>
              <a:t> Vol : 96, 1990. p.559 – 563</a:t>
            </a:r>
          </a:p>
          <a:p>
            <a:pPr algn="just"/>
            <a:r>
              <a:rPr lang="fr-SN" dirty="0">
                <a:latin typeface="Times New Roman" panose="02020603050405020304" pitchFamily="18" charset="0"/>
                <a:cs typeface="Times New Roman" panose="02020603050405020304" pitchFamily="18" charset="0"/>
                <a:hlinkClick r:id="rId6"/>
              </a:rPr>
              <a:t>https://</a:t>
            </a:r>
            <a:r>
              <a:rPr lang="fr-SN" dirty="0" smtClean="0">
                <a:latin typeface="Times New Roman" panose="02020603050405020304" pitchFamily="18" charset="0"/>
                <a:cs typeface="Times New Roman" panose="02020603050405020304" pitchFamily="18" charset="0"/>
                <a:hlinkClick r:id="rId6"/>
              </a:rPr>
              <a:t>www.sciencedirect.com/science/article/abs/pii/030504919090056Y</a:t>
            </a:r>
            <a:r>
              <a:rPr lang="fr-SN" dirty="0" smtClean="0">
                <a:latin typeface="Times New Roman" panose="02020603050405020304" pitchFamily="18" charset="0"/>
                <a:cs typeface="Times New Roman" panose="02020603050405020304" pitchFamily="18" charset="0"/>
              </a:rPr>
              <a:t> </a:t>
            </a:r>
            <a:endParaRPr lang="fr-SN" dirty="0">
              <a:latin typeface="Times New Roman" panose="02020603050405020304" pitchFamily="18" charset="0"/>
              <a:cs typeface="Times New Roman" panose="02020603050405020304" pitchFamily="18" charset="0"/>
            </a:endParaRPr>
          </a:p>
          <a:p>
            <a:pPr algn="just"/>
            <a:r>
              <a:rPr lang="fr-SN" dirty="0">
                <a:latin typeface="Times New Roman" panose="02020603050405020304" pitchFamily="18" charset="0"/>
                <a:cs typeface="Times New Roman" panose="02020603050405020304" pitchFamily="18" charset="0"/>
                <a:hlinkClick r:id="rId7"/>
              </a:rPr>
              <a:t>https://</a:t>
            </a:r>
            <a:r>
              <a:rPr lang="fr-SN" dirty="0" smtClean="0">
                <a:latin typeface="Times New Roman" panose="02020603050405020304" pitchFamily="18" charset="0"/>
                <a:cs typeface="Times New Roman" panose="02020603050405020304" pitchFamily="18" charset="0"/>
                <a:hlinkClick r:id="rId7"/>
              </a:rPr>
              <a:t>www.academia.edu/16972699/Sterol_and_fatty_acid_distribution_in_red_algae_from_the_senegalese_coast</a:t>
            </a:r>
            <a:r>
              <a:rPr lang="fr-SN" dirty="0" smtClean="0">
                <a:latin typeface="Times New Roman" panose="02020603050405020304" pitchFamily="18" charset="0"/>
                <a:cs typeface="Times New Roman" panose="02020603050405020304" pitchFamily="18" charset="0"/>
              </a:rPr>
              <a:t> </a:t>
            </a:r>
            <a:endParaRPr lang="fr-SN" dirty="0">
              <a:latin typeface="Times New Roman" panose="02020603050405020304" pitchFamily="18" charset="0"/>
              <a:cs typeface="Times New Roman" panose="02020603050405020304" pitchFamily="18" charset="0"/>
            </a:endParaRPr>
          </a:p>
          <a:p>
            <a:pPr algn="just"/>
            <a:endParaRPr lang="fr-SN" dirty="0">
              <a:latin typeface="Times New Roman" panose="02020603050405020304" pitchFamily="18" charset="0"/>
              <a:cs typeface="Times New Roman" panose="02020603050405020304" pitchFamily="18" charset="0"/>
            </a:endParaRPr>
          </a:p>
          <a:p>
            <a:pPr algn="just"/>
            <a:endParaRPr lang="fr-SN" dirty="0" smtClean="0">
              <a:latin typeface="Times New Roman" panose="02020603050405020304" pitchFamily="18" charset="0"/>
              <a:cs typeface="Times New Roman" panose="02020603050405020304" pitchFamily="18" charset="0"/>
            </a:endParaRPr>
          </a:p>
          <a:p>
            <a:pPr algn="just"/>
            <a:endParaRPr lang="en-US" dirty="0"/>
          </a:p>
          <a:p>
            <a:pPr algn="just"/>
            <a:endParaRPr lang="en-US" dirty="0"/>
          </a:p>
          <a:p>
            <a:pPr algn="just"/>
            <a:endParaRPr lang="en-US" dirty="0"/>
          </a:p>
          <a:p>
            <a:endParaRPr lang="en-US" dirty="0"/>
          </a:p>
        </p:txBody>
      </p:sp>
      <p:sp>
        <p:nvSpPr>
          <p:cNvPr id="2" name="Espace réservé du numéro de diapositive 1"/>
          <p:cNvSpPr>
            <a:spLocks noGrp="1"/>
          </p:cNvSpPr>
          <p:nvPr>
            <p:ph type="sldNum" sz="quarter" idx="12"/>
          </p:nvPr>
        </p:nvSpPr>
        <p:spPr/>
        <p:txBody>
          <a:bodyPr/>
          <a:lstStyle/>
          <a:p>
            <a:fld id="{7A94C604-7475-4860-A921-C00D8903183E}" type="slidenum">
              <a:rPr lang="en-US" smtClean="0"/>
              <a:t>2</a:t>
            </a:fld>
            <a:endParaRPr lang="en-US"/>
          </a:p>
        </p:txBody>
      </p:sp>
    </p:spTree>
    <p:extLst>
      <p:ext uri="{BB962C8B-B14F-4D97-AF65-F5344CB8AC3E}">
        <p14:creationId xmlns:p14="http://schemas.microsoft.com/office/powerpoint/2010/main" val="43801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7571303"/>
          </a:xfrm>
          <a:prstGeom prst="rect">
            <a:avLst/>
          </a:prstGeom>
        </p:spPr>
        <p:txBody>
          <a:bodyPr wrap="square">
            <a:spAutoFit/>
          </a:bodyPr>
          <a:lstStyle/>
          <a:p>
            <a:pPr algn="just"/>
            <a:r>
              <a:rPr lang="en-US" dirty="0" err="1">
                <a:latin typeface="Times New Roman" panose="02020603050405020304" pitchFamily="18" charset="0"/>
                <a:cs typeface="Times New Roman" panose="02020603050405020304" pitchFamily="18" charset="0"/>
              </a:rPr>
              <a:t>Miralles</a:t>
            </a:r>
            <a:r>
              <a:rPr lang="en-US" dirty="0">
                <a:latin typeface="Times New Roman" panose="02020603050405020304" pitchFamily="18" charset="0"/>
                <a:cs typeface="Times New Roman" panose="02020603050405020304" pitchFamily="18" charset="0"/>
              </a:rPr>
              <a:t> J, </a:t>
            </a:r>
            <a:r>
              <a:rPr lang="en-US" dirty="0" err="1">
                <a:latin typeface="Times New Roman" panose="02020603050405020304" pitchFamily="18" charset="0"/>
                <a:cs typeface="Times New Roman" panose="02020603050405020304" pitchFamily="18" charset="0"/>
              </a:rPr>
              <a:t>Aknin</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Micouin</a:t>
            </a:r>
            <a:r>
              <a:rPr lang="en-US" dirty="0">
                <a:latin typeface="Times New Roman" panose="02020603050405020304" pitchFamily="18" charset="0"/>
                <a:cs typeface="Times New Roman" panose="02020603050405020304" pitchFamily="18" charset="0"/>
              </a:rPr>
              <a:t> L, </a:t>
            </a:r>
            <a:r>
              <a:rPr lang="en-US" dirty="0" err="1">
                <a:latin typeface="Times New Roman" panose="02020603050405020304" pitchFamily="18" charset="0"/>
                <a:cs typeface="Times New Roman" panose="02020603050405020304" pitchFamily="18" charset="0"/>
              </a:rPr>
              <a:t>Gaydou</a:t>
            </a:r>
            <a:r>
              <a:rPr lang="en-US" dirty="0">
                <a:latin typeface="Times New Roman" panose="02020603050405020304" pitchFamily="18" charset="0"/>
                <a:cs typeface="Times New Roman" panose="02020603050405020304" pitchFamily="18" charset="0"/>
              </a:rPr>
              <a:t> E-M, </a:t>
            </a:r>
            <a:r>
              <a:rPr lang="en-US" dirty="0" err="1">
                <a:latin typeface="Times New Roman" panose="02020603050405020304" pitchFamily="18" charset="0"/>
                <a:cs typeface="Times New Roman" panose="02020603050405020304" pitchFamily="18" charset="0"/>
              </a:rPr>
              <a:t>Kornprobst</a:t>
            </a:r>
            <a:r>
              <a:rPr lang="en-US" dirty="0">
                <a:latin typeface="Times New Roman" panose="02020603050405020304" pitchFamily="18" charset="0"/>
                <a:cs typeface="Times New Roman" panose="02020603050405020304" pitchFamily="18" charset="0"/>
              </a:rPr>
              <a:t> J-M. </a:t>
            </a:r>
            <a:r>
              <a:rPr lang="en-US" dirty="0" err="1">
                <a:latin typeface="Times New Roman" panose="02020603050405020304" pitchFamily="18" charset="0"/>
                <a:cs typeface="Times New Roman" panose="02020603050405020304" pitchFamily="18" charset="0"/>
              </a:rPr>
              <a:t>Cyclopentyl</a:t>
            </a:r>
            <a:r>
              <a:rPr lang="en-US" dirty="0">
                <a:latin typeface="Times New Roman" panose="02020603050405020304" pitchFamily="18" charset="0"/>
                <a:cs typeface="Times New Roman" panose="02020603050405020304" pitchFamily="18" charset="0"/>
              </a:rPr>
              <a:t> and </a:t>
            </a:r>
            <a:r>
              <a:rPr lang="el-GR" dirty="0">
                <a:latin typeface="Times New Roman" panose="02020603050405020304" pitchFamily="18" charset="0"/>
                <a:cs typeface="Times New Roman" panose="02020603050405020304" pitchFamily="18" charset="0"/>
              </a:rPr>
              <a:t>ω-5 </a:t>
            </a:r>
            <a:r>
              <a:rPr lang="en-US" dirty="0">
                <a:latin typeface="Times New Roman" panose="02020603050405020304" pitchFamily="18" charset="0"/>
                <a:cs typeface="Times New Roman" panose="02020603050405020304" pitchFamily="18" charset="0"/>
              </a:rPr>
              <a:t>monounsaturated fatty acids from red algae of the </a:t>
            </a:r>
            <a:r>
              <a:rPr lang="en-US" dirty="0" err="1">
                <a:latin typeface="Times New Roman" panose="02020603050405020304" pitchFamily="18" charset="0"/>
                <a:cs typeface="Times New Roman" panose="02020603050405020304" pitchFamily="18" charset="0"/>
              </a:rPr>
              <a:t>Solieriaceae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Phytochemistry</a:t>
            </a:r>
            <a:r>
              <a:rPr lang="en-US" dirty="0">
                <a:latin typeface="Times New Roman" panose="02020603050405020304" pitchFamily="18" charset="0"/>
                <a:cs typeface="Times New Roman" panose="02020603050405020304" pitchFamily="18" charset="0"/>
              </a:rPr>
              <a:t> Vol : 29, 1990. p. 2161 – 2163</a:t>
            </a:r>
          </a:p>
          <a:p>
            <a:pPr algn="just"/>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www.sciencedirect.com/science/article/pii/003194229083029Z</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fr.booksc.eu/book/2408512/8cc3c9</a:t>
            </a:r>
            <a:r>
              <a:rPr lang="en-US" dirty="0" smtClean="0">
                <a:latin typeface="Times New Roman" panose="02020603050405020304" pitchFamily="18" charset="0"/>
                <a:cs typeface="Times New Roman" panose="02020603050405020304" pitchFamily="18" charset="0"/>
              </a:rPr>
              <a:t> </a:t>
            </a:r>
          </a:p>
          <a:p>
            <a:pPr algn="just"/>
            <a:endParaRPr lang="fr-SN"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Diop MS, </a:t>
            </a:r>
            <a:r>
              <a:rPr lang="fr-FR" dirty="0" err="1">
                <a:latin typeface="Times New Roman" panose="02020603050405020304" pitchFamily="18" charset="0"/>
                <a:cs typeface="Times New Roman" panose="02020603050405020304" pitchFamily="18" charset="0"/>
              </a:rPr>
              <a:t>Samb</a:t>
            </a:r>
            <a:r>
              <a:rPr lang="fr-FR" dirty="0">
                <a:latin typeface="Times New Roman" panose="02020603050405020304" pitchFamily="18" charset="0"/>
                <a:cs typeface="Times New Roman" panose="02020603050405020304" pitchFamily="18" charset="0"/>
              </a:rPr>
              <a:t> A. Identification de glycolipides isolés d’algues et de cnidaire de la côte sénégalaise. Comptes Rendus Chimie Vol : 7 No : 10, 2004. p. 965 – 971</a:t>
            </a:r>
          </a:p>
          <a:p>
            <a:pPr algn="just"/>
            <a:r>
              <a:rPr lang="fr-FR" dirty="0">
                <a:latin typeface="Times New Roman" panose="02020603050405020304" pitchFamily="18" charset="0"/>
                <a:cs typeface="Times New Roman" panose="02020603050405020304" pitchFamily="18" charset="0"/>
                <a:hlinkClick r:id="rId4"/>
              </a:rPr>
              <a:t>https://</a:t>
            </a:r>
            <a:r>
              <a:rPr lang="fr-FR" dirty="0" smtClean="0">
                <a:latin typeface="Times New Roman" panose="02020603050405020304" pitchFamily="18" charset="0"/>
                <a:cs typeface="Times New Roman" panose="02020603050405020304" pitchFamily="18" charset="0"/>
                <a:hlinkClick r:id="rId4"/>
              </a:rPr>
              <a:t>www.sciencedirect.com/science/article/pii/S1631074804001808</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algn="just"/>
            <a:r>
              <a:rPr lang="fr-SN"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fr-FR" dirty="0" err="1">
                <a:latin typeface="Times New Roman" panose="02020603050405020304" pitchFamily="18" charset="0"/>
                <a:cs typeface="Times New Roman" panose="02020603050405020304" pitchFamily="18" charset="0"/>
              </a:rPr>
              <a:t>Fostier</a:t>
            </a:r>
            <a:r>
              <a:rPr lang="fr-FR" dirty="0">
                <a:latin typeface="Times New Roman" panose="02020603050405020304" pitchFamily="18" charset="0"/>
                <a:cs typeface="Times New Roman" panose="02020603050405020304" pitchFamily="18" charset="0"/>
              </a:rPr>
              <a:t> Anne Hélène. Contribution à la valorisation d'algues des côtes sénégalaises productrices d’iota </a:t>
            </a:r>
            <a:r>
              <a:rPr lang="fr-FR" dirty="0" err="1">
                <a:latin typeface="Times New Roman" panose="02020603050405020304" pitchFamily="18" charset="0"/>
                <a:cs typeface="Times New Roman" panose="02020603050405020304" pitchFamily="18" charset="0"/>
              </a:rPr>
              <a:t>carraghénane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de doctorat : </a:t>
            </a:r>
            <a:r>
              <a:rPr lang="fr-FR" dirty="0" err="1">
                <a:latin typeface="Times New Roman" panose="02020603050405020304" pitchFamily="18" charset="0"/>
                <a:cs typeface="Times New Roman" panose="02020603050405020304" pitchFamily="18" charset="0"/>
              </a:rPr>
              <a:t>Océanologie</a:t>
            </a:r>
            <a:r>
              <a:rPr lang="fr-FR" dirty="0">
                <a:latin typeface="Times New Roman" panose="02020603050405020304" pitchFamily="18" charset="0"/>
                <a:cs typeface="Times New Roman" panose="02020603050405020304" pitchFamily="18" charset="0"/>
              </a:rPr>
              <a:t> : Perpignan, 1989. 219 p.</a:t>
            </a:r>
          </a:p>
          <a:p>
            <a:pPr algn="just"/>
            <a:r>
              <a:rPr lang="fr-FR" dirty="0">
                <a:latin typeface="Times New Roman" panose="02020603050405020304" pitchFamily="18" charset="0"/>
                <a:cs typeface="Times New Roman" panose="02020603050405020304" pitchFamily="18" charset="0"/>
                <a:hlinkClick r:id="rId5"/>
              </a:rPr>
              <a:t>https://</a:t>
            </a:r>
            <a:r>
              <a:rPr lang="fr-FR" dirty="0" smtClean="0">
                <a:latin typeface="Times New Roman" panose="02020603050405020304" pitchFamily="18" charset="0"/>
                <a:cs typeface="Times New Roman" panose="02020603050405020304" pitchFamily="18" charset="0"/>
                <a:hlinkClick r:id="rId5"/>
              </a:rPr>
              <a:t>www.worldcat.org/title/contribution-a-la-valorisation-dalgues-des-cotes-senegalaises-productrices-de-iota-carraghenane/oclc/490059583</a:t>
            </a:r>
            <a:r>
              <a:rPr lang="fr-FR" dirty="0" smtClean="0">
                <a:latin typeface="Times New Roman" panose="02020603050405020304" pitchFamily="18" charset="0"/>
                <a:cs typeface="Times New Roman" panose="02020603050405020304" pitchFamily="18" charset="0"/>
              </a:rPr>
              <a:t> </a:t>
            </a:r>
          </a:p>
          <a:p>
            <a:pPr algn="just"/>
            <a:endParaRPr lang="fr-FR" dirty="0" smtClean="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Rapport de fin de projet, Projet d’Estimation du Potentiel des Ressources Algales du Sénégal (PEPRAS). République du Sénégal Ministère de la Pêche et des Affaires Maritimes Direction de la Gestion et de l’Exploitation des Fonds Marins, Laboratoire de Botanique et de Biodiversité, </a:t>
            </a:r>
            <a:r>
              <a:rPr lang="fr-FR" dirty="0" err="1">
                <a:latin typeface="Times New Roman" panose="02020603050405020304" pitchFamily="18" charset="0"/>
                <a:cs typeface="Times New Roman" panose="02020603050405020304" pitchFamily="18" charset="0"/>
              </a:rPr>
              <a:t>Japan</a:t>
            </a:r>
            <a:r>
              <a:rPr lang="fr-FR" dirty="0">
                <a:latin typeface="Times New Roman" panose="02020603050405020304" pitchFamily="18" charset="0"/>
                <a:cs typeface="Times New Roman" panose="02020603050405020304" pitchFamily="18" charset="0"/>
              </a:rPr>
              <a:t> International </a:t>
            </a:r>
            <a:r>
              <a:rPr lang="fr-FR" dirty="0" err="1">
                <a:latin typeface="Times New Roman" panose="02020603050405020304" pitchFamily="18" charset="0"/>
                <a:cs typeface="Times New Roman" panose="02020603050405020304" pitchFamily="18" charset="0"/>
              </a:rPr>
              <a:t>Cooperation</a:t>
            </a:r>
            <a:r>
              <a:rPr lang="fr-FR" dirty="0">
                <a:latin typeface="Times New Roman" panose="02020603050405020304" pitchFamily="18" charset="0"/>
                <a:cs typeface="Times New Roman" panose="02020603050405020304" pitchFamily="18" charset="0"/>
              </a:rPr>
              <a:t> Agency. Mars 2015. 24 p.</a:t>
            </a:r>
          </a:p>
          <a:p>
            <a:pPr algn="just"/>
            <a:r>
              <a:rPr lang="fr-FR" dirty="0">
                <a:latin typeface="Times New Roman" panose="02020603050405020304" pitchFamily="18" charset="0"/>
                <a:cs typeface="Times New Roman" panose="02020603050405020304" pitchFamily="18" charset="0"/>
                <a:hlinkClick r:id="rId6"/>
              </a:rPr>
              <a:t>https://</a:t>
            </a:r>
            <a:r>
              <a:rPr lang="fr-FR" dirty="0" smtClean="0">
                <a:latin typeface="Times New Roman" panose="02020603050405020304" pitchFamily="18" charset="0"/>
                <a:cs typeface="Times New Roman" panose="02020603050405020304" pitchFamily="18" charset="0"/>
                <a:hlinkClick r:id="rId6"/>
              </a:rPr>
              <a:t>www.jica.go.jp/senegal/french/activities/peche03.html</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hlinkClick r:id="rId7"/>
              </a:rPr>
              <a:t>https://</a:t>
            </a:r>
            <a:r>
              <a:rPr lang="fr-FR" dirty="0" smtClean="0">
                <a:latin typeface="Times New Roman" panose="02020603050405020304" pitchFamily="18" charset="0"/>
                <a:cs typeface="Times New Roman" panose="02020603050405020304" pitchFamily="18" charset="0"/>
                <a:hlinkClick r:id="rId7"/>
              </a:rPr>
              <a:t>drive.google.com/file/d/1TcCUkTS7TIbz_4qf25DWLGmKOreU5Ofh/view?usp=sharing</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Rapport </a:t>
            </a:r>
            <a:r>
              <a:rPr lang="fr-FR" dirty="0">
                <a:latin typeface="Times New Roman" panose="02020603050405020304" pitchFamily="18" charset="0"/>
                <a:cs typeface="Times New Roman" panose="02020603050405020304" pitchFamily="18" charset="0"/>
              </a:rPr>
              <a:t>des journées de réflexion sur le développement de la filière « algues marines » au Sénégal. République du Sénégal. Ministère de l’Economie maritime et des Transports maritimes internationaux. Direction de la Gestion et de l’Exploitation des Fonds marins (DGEFM), 2006. 31 p</a:t>
            </a:r>
            <a:r>
              <a:rPr lang="fr-FR" dirty="0" smtClean="0">
                <a:latin typeface="Times New Roman" panose="02020603050405020304" pitchFamily="18" charset="0"/>
                <a:cs typeface="Times New Roman" panose="02020603050405020304" pitchFamily="18" charset="0"/>
              </a:rPr>
              <a:t>.</a:t>
            </a:r>
          </a:p>
          <a:p>
            <a:pPr algn="just"/>
            <a:r>
              <a:rPr lang="fr-FR" dirty="0">
                <a:latin typeface="Times New Roman" panose="02020603050405020304" pitchFamily="18" charset="0"/>
                <a:cs typeface="Times New Roman" panose="02020603050405020304" pitchFamily="18" charset="0"/>
                <a:hlinkClick r:id="rId8"/>
              </a:rPr>
              <a:t>https://</a:t>
            </a:r>
            <a:r>
              <a:rPr lang="fr-FR" dirty="0" smtClean="0">
                <a:latin typeface="Times New Roman" panose="02020603050405020304" pitchFamily="18" charset="0"/>
                <a:cs typeface="Times New Roman" panose="02020603050405020304" pitchFamily="18" charset="0"/>
                <a:hlinkClick r:id="rId8"/>
              </a:rPr>
              <a:t>drive.google.com/file/d/1hBxgu67IsSH50BKAK3Lg7v_styoTx3lh/view?usp=sharing</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7A94C604-7475-4860-A921-C00D8903183E}" type="slidenum">
              <a:rPr lang="en-US" smtClean="0"/>
              <a:t>3</a:t>
            </a:fld>
            <a:endParaRPr lang="en-US"/>
          </a:p>
        </p:txBody>
      </p:sp>
    </p:spTree>
    <p:extLst>
      <p:ext uri="{BB962C8B-B14F-4D97-AF65-F5344CB8AC3E}">
        <p14:creationId xmlns:p14="http://schemas.microsoft.com/office/powerpoint/2010/main" val="327972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1214"/>
            <a:ext cx="12192000" cy="3970318"/>
          </a:xfrm>
          <a:prstGeom prst="rect">
            <a:avLst/>
          </a:prstGeom>
        </p:spPr>
        <p:txBody>
          <a:bodyPr wrap="square">
            <a:spAutoFit/>
          </a:bodyPr>
          <a:lstStyle/>
          <a:p>
            <a:pPr algn="just"/>
            <a:r>
              <a:rPr lang="en-US" dirty="0" err="1">
                <a:latin typeface="Times New Roman" panose="02020603050405020304" pitchFamily="18" charset="0"/>
                <a:cs typeface="Times New Roman" panose="02020603050405020304" pitchFamily="18" charset="0"/>
              </a:rPr>
              <a:t>Sarr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Ndèye</a:t>
            </a:r>
            <a:r>
              <a:rPr lang="en-US" dirty="0">
                <a:latin typeface="Times New Roman" panose="02020603050405020304" pitchFamily="18" charset="0"/>
                <a:cs typeface="Times New Roman" panose="02020603050405020304" pitchFamily="18" charset="0"/>
              </a:rPr>
              <a:t> Awa. </a:t>
            </a:r>
            <a:r>
              <a:rPr lang="en-US" dirty="0" err="1">
                <a:latin typeface="Times New Roman" panose="02020603050405020304" pitchFamily="18" charset="0"/>
                <a:cs typeface="Times New Roman" panose="02020603050405020304" pitchFamily="18" charset="0"/>
              </a:rPr>
              <a:t>Essai</a:t>
            </a:r>
            <a:r>
              <a:rPr lang="en-US" dirty="0">
                <a:latin typeface="Times New Roman" panose="02020603050405020304" pitchFamily="18" charset="0"/>
                <a:cs typeface="Times New Roman" panose="02020603050405020304" pitchFamily="18" charset="0"/>
              </a:rPr>
              <a:t> de culture in vitro à </a:t>
            </a:r>
            <a:r>
              <a:rPr lang="en-US" dirty="0" err="1">
                <a:latin typeface="Times New Roman" panose="02020603050405020304" pitchFamily="18" charset="0"/>
                <a:cs typeface="Times New Roman" panose="02020603050405020304" pitchFamily="18" charset="0"/>
              </a:rPr>
              <a:t>partir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boutures</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Meristotheca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senegalensis</a:t>
            </a:r>
            <a:r>
              <a:rPr lang="en-US" dirty="0">
                <a:latin typeface="Times New Roman" panose="02020603050405020304" pitchFamily="18" charset="0"/>
                <a:cs typeface="Times New Roman" panose="02020603050405020304" pitchFamily="18" charset="0"/>
              </a:rPr>
              <a:t> J.FELDMANN. </a:t>
            </a:r>
            <a:r>
              <a:rPr lang="en-US" dirty="0" err="1">
                <a:latin typeface="Times New Roman" panose="02020603050405020304" pitchFamily="18" charset="0"/>
                <a:cs typeface="Times New Roman" panose="02020603050405020304" pitchFamily="18" charset="0"/>
              </a:rPr>
              <a:t>Mémoire</a:t>
            </a:r>
            <a:r>
              <a:rPr lang="en-US" dirty="0">
                <a:latin typeface="Times New Roman" panose="02020603050405020304" pitchFamily="18" charset="0"/>
                <a:cs typeface="Times New Roman" panose="02020603050405020304" pitchFamily="18" charset="0"/>
              </a:rPr>
              <a:t> de fin </a:t>
            </a:r>
            <a:r>
              <a:rPr lang="en-US" dirty="0" err="1">
                <a:latin typeface="Times New Roman" panose="02020603050405020304" pitchFamily="18" charset="0"/>
                <a:cs typeface="Times New Roman" panose="02020603050405020304" pitchFamily="18" charset="0"/>
              </a:rPr>
              <a:t>d'études</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Université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Cheikh</a:t>
            </a:r>
            <a:r>
              <a:rPr lang="en-US" dirty="0">
                <a:latin typeface="Times New Roman" panose="02020603050405020304" pitchFamily="18" charset="0"/>
                <a:cs typeface="Times New Roman" panose="02020603050405020304" pitchFamily="18" charset="0"/>
              </a:rPr>
              <a:t> Anta </a:t>
            </a:r>
            <a:r>
              <a:rPr lang="en-US" dirty="0" err="1">
                <a:latin typeface="Times New Roman" panose="02020603050405020304" pitchFamily="18" charset="0"/>
                <a:cs typeface="Times New Roman" panose="02020603050405020304" pitchFamily="18" charset="0"/>
              </a:rPr>
              <a:t>Diop</a:t>
            </a:r>
            <a:r>
              <a:rPr lang="en-US" dirty="0">
                <a:latin typeface="Times New Roman" panose="02020603050405020304" pitchFamily="18" charset="0"/>
                <a:cs typeface="Times New Roman" panose="02020603050405020304" pitchFamily="18" charset="0"/>
              </a:rPr>
              <a:t> de Dakar (UCAD), </a:t>
            </a:r>
            <a:r>
              <a:rPr lang="en-US" dirty="0" err="1">
                <a:latin typeface="Times New Roman" panose="02020603050405020304" pitchFamily="18" charset="0"/>
                <a:cs typeface="Times New Roman" panose="02020603050405020304" pitchFamily="18" charset="0"/>
              </a:rPr>
              <a:t>Institut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universitaire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Pêche</a:t>
            </a:r>
            <a:r>
              <a:rPr lang="en-US" dirty="0">
                <a:latin typeface="Times New Roman" panose="02020603050405020304" pitchFamily="18" charset="0"/>
                <a:cs typeface="Times New Roman" panose="02020603050405020304" pitchFamily="18" charset="0"/>
              </a:rPr>
              <a:t> et Aquaculture (IUPA), 2012. 46 p.</a:t>
            </a:r>
          </a:p>
          <a:p>
            <a:pPr algn="just"/>
            <a:r>
              <a:rPr lang="en-US" dirty="0">
                <a:latin typeface="Times New Roman" panose="02020603050405020304" pitchFamily="18" charset="0"/>
                <a:cs typeface="Times New Roman" panose="02020603050405020304" pitchFamily="18" charset="0"/>
                <a:hlinkClick r:id="rId2"/>
              </a:rPr>
              <a:t>http://</a:t>
            </a:r>
            <a:r>
              <a:rPr lang="en-US" dirty="0" smtClean="0">
                <a:latin typeface="Times New Roman" panose="02020603050405020304" pitchFamily="18" charset="0"/>
                <a:cs typeface="Times New Roman" panose="02020603050405020304" pitchFamily="18" charset="0"/>
                <a:hlinkClick r:id="rId2"/>
              </a:rPr>
              <a:t>bibnum.ucad.sn/viewer.php?c=mmoires&amp;d=MemS-5501</a:t>
            </a:r>
            <a:r>
              <a:rPr lang="en-US" dirty="0" smtClean="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BA </a:t>
            </a:r>
            <a:r>
              <a:rPr lang="en-US" dirty="0" err="1">
                <a:latin typeface="Times New Roman" panose="02020603050405020304" pitchFamily="18" charset="0"/>
                <a:cs typeface="Times New Roman" panose="02020603050405020304" pitchFamily="18" charset="0"/>
              </a:rPr>
              <a:t>Aliou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Essai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mariculture</a:t>
            </a:r>
            <a:r>
              <a:rPr lang="en-US" dirty="0">
                <a:latin typeface="Times New Roman" panose="02020603050405020304" pitchFamily="18" charset="0"/>
                <a:cs typeface="Times New Roman" panose="02020603050405020304" pitchFamily="18" charset="0"/>
              </a:rPr>
              <a:t> in situ et </a:t>
            </a:r>
            <a:r>
              <a:rPr lang="en-US" dirty="0" err="1">
                <a:latin typeface="Times New Roman" panose="02020603050405020304" pitchFamily="18" charset="0"/>
                <a:cs typeface="Times New Roman" panose="02020603050405020304" pitchFamily="18" charset="0"/>
              </a:rPr>
              <a:t>étude</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valorisation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temporelle</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teneur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carraghénane</a:t>
            </a:r>
            <a:r>
              <a:rPr lang="en-US" dirty="0">
                <a:latin typeface="Times New Roman" panose="02020603050405020304" pitchFamily="18" charset="0"/>
                <a:cs typeface="Times New Roman" panose="02020603050405020304" pitchFamily="18" charset="0"/>
              </a:rPr>
              <a:t> semi – </a:t>
            </a:r>
            <a:r>
              <a:rPr lang="en-US" dirty="0" err="1">
                <a:latin typeface="Times New Roman" panose="02020603050405020304" pitchFamily="18" charset="0"/>
                <a:cs typeface="Times New Roman" panose="02020603050405020304" pitchFamily="18" charset="0"/>
              </a:rPr>
              <a:t>raffiné</a:t>
            </a:r>
            <a:r>
              <a:rPr lang="en-US" dirty="0">
                <a:latin typeface="Times New Roman" panose="02020603050405020304" pitchFamily="18" charset="0"/>
                <a:cs typeface="Times New Roman" panose="02020603050405020304" pitchFamily="18" charset="0"/>
              </a:rPr>
              <a:t> à </a:t>
            </a:r>
            <a:r>
              <a:rPr lang="en-US" dirty="0" err="1">
                <a:latin typeface="Times New Roman" panose="02020603050405020304" pitchFamily="18" charset="0"/>
                <a:cs typeface="Times New Roman" panose="02020603050405020304" pitchFamily="18" charset="0"/>
              </a:rPr>
              <a:t>l’île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Ngor</a:t>
            </a:r>
            <a:r>
              <a:rPr lang="en-US" dirty="0">
                <a:latin typeface="Times New Roman" panose="02020603050405020304" pitchFamily="18" charset="0"/>
                <a:cs typeface="Times New Roman" panose="02020603050405020304" pitchFamily="18" charset="0"/>
              </a:rPr>
              <a:t> (Dakar, </a:t>
            </a:r>
            <a:r>
              <a:rPr lang="en-US" dirty="0" err="1">
                <a:latin typeface="Times New Roman" panose="02020603050405020304" pitchFamily="18" charset="0"/>
                <a:cs typeface="Times New Roman" panose="02020603050405020304" pitchFamily="18" charset="0"/>
              </a:rPr>
              <a:t>Sénégal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l’algue</a:t>
            </a:r>
            <a:r>
              <a:rPr lang="en-US" dirty="0">
                <a:latin typeface="Times New Roman" panose="02020603050405020304" pitchFamily="18" charset="0"/>
                <a:cs typeface="Times New Roman" panose="02020603050405020304" pitchFamily="18" charset="0"/>
              </a:rPr>
              <a:t> rouge </a:t>
            </a:r>
            <a:r>
              <a:rPr lang="en-US" dirty="0" err="1">
                <a:latin typeface="Times New Roman" panose="02020603050405020304" pitchFamily="18" charset="0"/>
                <a:cs typeface="Times New Roman" panose="02020603050405020304" pitchFamily="18" charset="0"/>
              </a:rPr>
              <a:t>Meristotheca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senegalensis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Mémoire</a:t>
            </a:r>
            <a:r>
              <a:rPr lang="en-US" dirty="0">
                <a:latin typeface="Times New Roman" panose="02020603050405020304" pitchFamily="18" charset="0"/>
                <a:cs typeface="Times New Roman" panose="02020603050405020304" pitchFamily="18" charset="0"/>
              </a:rPr>
              <a:t> de fin </a:t>
            </a:r>
            <a:r>
              <a:rPr lang="en-US" dirty="0" err="1">
                <a:latin typeface="Times New Roman" panose="02020603050405020304" pitchFamily="18" charset="0"/>
                <a:cs typeface="Times New Roman" panose="02020603050405020304" pitchFamily="18" charset="0"/>
              </a:rPr>
              <a:t>d'études</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Université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Cheikh</a:t>
            </a:r>
            <a:r>
              <a:rPr lang="en-US" dirty="0">
                <a:latin typeface="Times New Roman" panose="02020603050405020304" pitchFamily="18" charset="0"/>
                <a:cs typeface="Times New Roman" panose="02020603050405020304" pitchFamily="18" charset="0"/>
              </a:rPr>
              <a:t> Anta </a:t>
            </a:r>
            <a:r>
              <a:rPr lang="en-US" dirty="0" err="1">
                <a:latin typeface="Times New Roman" panose="02020603050405020304" pitchFamily="18" charset="0"/>
                <a:cs typeface="Times New Roman" panose="02020603050405020304" pitchFamily="18" charset="0"/>
              </a:rPr>
              <a:t>Diop</a:t>
            </a:r>
            <a:r>
              <a:rPr lang="en-US" dirty="0">
                <a:latin typeface="Times New Roman" panose="02020603050405020304" pitchFamily="18" charset="0"/>
                <a:cs typeface="Times New Roman" panose="02020603050405020304" pitchFamily="18" charset="0"/>
              </a:rPr>
              <a:t> de Dakar (UCAD), </a:t>
            </a:r>
            <a:r>
              <a:rPr lang="en-US" dirty="0" err="1">
                <a:latin typeface="Times New Roman" panose="02020603050405020304" pitchFamily="18" charset="0"/>
                <a:cs typeface="Times New Roman" panose="02020603050405020304" pitchFamily="18" charset="0"/>
              </a:rPr>
              <a:t>Institut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universitaire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Pêche</a:t>
            </a:r>
            <a:r>
              <a:rPr lang="en-US" dirty="0">
                <a:latin typeface="Times New Roman" panose="02020603050405020304" pitchFamily="18" charset="0"/>
                <a:cs typeface="Times New Roman" panose="02020603050405020304" pitchFamily="18" charset="0"/>
              </a:rPr>
              <a:t> et Aquaculture (IUPA), 2010. 46 p.</a:t>
            </a:r>
          </a:p>
          <a:p>
            <a:pPr algn="just"/>
            <a:r>
              <a:rPr lang="en-US" dirty="0">
                <a:latin typeface="Times New Roman" panose="02020603050405020304" pitchFamily="18" charset="0"/>
                <a:cs typeface="Times New Roman" panose="02020603050405020304" pitchFamily="18" charset="0"/>
                <a:hlinkClick r:id="rId3"/>
              </a:rPr>
              <a:t>http://</a:t>
            </a:r>
            <a:r>
              <a:rPr lang="en-US" dirty="0" smtClean="0">
                <a:latin typeface="Times New Roman" panose="02020603050405020304" pitchFamily="18" charset="0"/>
                <a:cs typeface="Times New Roman" panose="02020603050405020304" pitchFamily="18" charset="0"/>
                <a:hlinkClick r:id="rId3"/>
              </a:rPr>
              <a:t>196.1.97.20/viewer.php?c=mmoires&amp;d=MemS-4931</a:t>
            </a:r>
            <a:r>
              <a:rPr lang="en-US" dirty="0" smtClean="0">
                <a:latin typeface="Times New Roman" panose="02020603050405020304" pitchFamily="18" charset="0"/>
                <a:cs typeface="Times New Roman" panose="02020603050405020304" pitchFamily="18" charset="0"/>
              </a:rPr>
              <a:t> </a:t>
            </a:r>
          </a:p>
          <a:p>
            <a:pPr algn="just"/>
            <a:endParaRPr lang="fr-SN"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Diop</a:t>
            </a:r>
            <a:r>
              <a:rPr lang="en-US" dirty="0">
                <a:latin typeface="Times New Roman" panose="02020603050405020304" pitchFamily="18" charset="0"/>
                <a:cs typeface="Times New Roman" panose="02020603050405020304" pitchFamily="18" charset="0"/>
              </a:rPr>
              <a:t> M.S, </a:t>
            </a:r>
            <a:r>
              <a:rPr lang="en-US" dirty="0" err="1">
                <a:latin typeface="Times New Roman" panose="02020603050405020304" pitchFamily="18" charset="0"/>
                <a:cs typeface="Times New Roman" panose="02020603050405020304" pitchFamily="18" charset="0"/>
              </a:rPr>
              <a:t>Samb</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Alcaloïde</a:t>
            </a:r>
            <a:r>
              <a:rPr lang="en-US" dirty="0">
                <a:latin typeface="Times New Roman" panose="02020603050405020304" pitchFamily="18" charset="0"/>
                <a:cs typeface="Times New Roman" panose="02020603050405020304" pitchFamily="18" charset="0"/>
              </a:rPr>
              <a:t> et </a:t>
            </a:r>
            <a:r>
              <a:rPr lang="en-US" dirty="0" err="1">
                <a:latin typeface="Times New Roman" panose="02020603050405020304" pitchFamily="18" charset="0"/>
                <a:cs typeface="Times New Roman" panose="02020603050405020304" pitchFamily="18" charset="0"/>
              </a:rPr>
              <a:t>triterpène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isolés</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l'algue</a:t>
            </a:r>
            <a:r>
              <a:rPr lang="en-US" dirty="0">
                <a:latin typeface="Times New Roman" panose="02020603050405020304" pitchFamily="18" charset="0"/>
                <a:cs typeface="Times New Roman" panose="02020603050405020304" pitchFamily="18" charset="0"/>
              </a:rPr>
              <a:t> rouge </a:t>
            </a:r>
            <a:r>
              <a:rPr lang="en-US" dirty="0" err="1">
                <a:latin typeface="Times New Roman" panose="02020603050405020304" pitchFamily="18" charset="0"/>
                <a:cs typeface="Times New Roman" panose="02020603050405020304" pitchFamily="18" charset="0"/>
              </a:rPr>
              <a:t>sénégalaise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Meristotheca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senegalensis</a:t>
            </a:r>
            <a:r>
              <a:rPr lang="en-US" dirty="0">
                <a:latin typeface="Times New Roman" panose="02020603050405020304" pitchFamily="18" charset="0"/>
                <a:cs typeface="Times New Roman" panose="02020603050405020304" pitchFamily="18" charset="0"/>
              </a:rPr>
              <a:t>. Journal de la </a:t>
            </a:r>
            <a:r>
              <a:rPr lang="en-US" dirty="0" err="1">
                <a:latin typeface="Times New Roman" panose="02020603050405020304" pitchFamily="18" charset="0"/>
                <a:cs typeface="Times New Roman" panose="02020603050405020304" pitchFamily="18" charset="0"/>
              </a:rPr>
              <a:t>Société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ouest-africaine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chimie</a:t>
            </a:r>
            <a:r>
              <a:rPr lang="en-US" dirty="0">
                <a:latin typeface="Times New Roman" panose="02020603050405020304" pitchFamily="18" charset="0"/>
                <a:cs typeface="Times New Roman" panose="02020603050405020304" pitchFamily="18" charset="0"/>
              </a:rPr>
              <a:t>, 2000. 8 p.</a:t>
            </a:r>
          </a:p>
          <a:p>
            <a:pPr algn="just"/>
            <a:r>
              <a:rPr lang="en-US" dirty="0">
                <a:latin typeface="Times New Roman" panose="02020603050405020304" pitchFamily="18" charset="0"/>
                <a:cs typeface="Times New Roman" panose="02020603050405020304" pitchFamily="18" charset="0"/>
                <a:hlinkClick r:id="rId4"/>
              </a:rPr>
              <a:t>http://</a:t>
            </a:r>
            <a:r>
              <a:rPr lang="en-US" dirty="0" smtClean="0">
                <a:latin typeface="Times New Roman" panose="02020603050405020304" pitchFamily="18" charset="0"/>
                <a:cs typeface="Times New Roman" panose="02020603050405020304" pitchFamily="18" charset="0"/>
                <a:hlinkClick r:id="rId4"/>
              </a:rPr>
              <a:t>196.1.97.20/viewer.php?c=articles&amp;d=alcaloide%5fet%5ftriterpene%5fisoles%5fde%5fl%5falgue%5frouge%5fsenegalaise%5fmeristotheca%5fsenegalensis</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sp>
        <p:nvSpPr>
          <p:cNvPr id="2" name="Espace réservé du numéro de diapositive 1"/>
          <p:cNvSpPr>
            <a:spLocks noGrp="1"/>
          </p:cNvSpPr>
          <p:nvPr>
            <p:ph type="sldNum" sz="quarter" idx="12"/>
          </p:nvPr>
        </p:nvSpPr>
        <p:spPr/>
        <p:txBody>
          <a:bodyPr/>
          <a:lstStyle/>
          <a:p>
            <a:fld id="{7A94C604-7475-4860-A921-C00D8903183E}" type="slidenum">
              <a:rPr lang="en-US" smtClean="0"/>
              <a:t>4</a:t>
            </a:fld>
            <a:endParaRPr lang="en-US"/>
          </a:p>
        </p:txBody>
      </p:sp>
    </p:spTree>
    <p:extLst>
      <p:ext uri="{BB962C8B-B14F-4D97-AF65-F5344CB8AC3E}">
        <p14:creationId xmlns:p14="http://schemas.microsoft.com/office/powerpoint/2010/main" val="3050947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2700166"/>
            <a:ext cx="121920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SN" sz="8000" b="1" i="0" u="none" strike="noStrike" kern="1200" cap="none" spc="0" normalizeH="0" baseline="0" noProof="0" dirty="0" err="1" smtClean="0">
                <a:ln>
                  <a:noFill/>
                </a:ln>
                <a:solidFill>
                  <a:prstClr val="black"/>
                </a:solidFill>
                <a:effectLst/>
                <a:uLnTx/>
                <a:uFillTx/>
                <a:latin typeface="Lucida Calligraphy" panose="03010101010101010101" pitchFamily="66" charset="0"/>
                <a:ea typeface="+mn-ea"/>
                <a:cs typeface="+mn-cs"/>
              </a:rPr>
              <a:t>Thank</a:t>
            </a:r>
            <a:r>
              <a:rPr kumimoji="0" lang="fr-SN" sz="8000" b="1" i="0" u="none" strike="noStrike" kern="1200" cap="none" spc="0" normalizeH="0" baseline="0" noProof="0" dirty="0" smtClean="0">
                <a:ln>
                  <a:noFill/>
                </a:ln>
                <a:solidFill>
                  <a:prstClr val="black"/>
                </a:solidFill>
                <a:effectLst/>
                <a:uLnTx/>
                <a:uFillTx/>
                <a:latin typeface="Lucida Calligraphy" panose="03010101010101010101" pitchFamily="66" charset="0"/>
                <a:ea typeface="+mn-ea"/>
                <a:cs typeface="+mn-cs"/>
              </a:rPr>
              <a:t> </a:t>
            </a:r>
            <a:r>
              <a:rPr kumimoji="0" lang="fr-SN" sz="8000" b="1" i="0" u="none" strike="noStrike" kern="1200" cap="none" spc="0" normalizeH="0" baseline="0" noProof="0" dirty="0" err="1" smtClean="0">
                <a:ln>
                  <a:noFill/>
                </a:ln>
                <a:solidFill>
                  <a:prstClr val="black"/>
                </a:solidFill>
                <a:effectLst/>
                <a:uLnTx/>
                <a:uFillTx/>
                <a:latin typeface="Lucida Calligraphy" panose="03010101010101010101" pitchFamily="66" charset="0"/>
                <a:ea typeface="+mn-ea"/>
                <a:cs typeface="+mn-cs"/>
              </a:rPr>
              <a:t>you</a:t>
            </a:r>
            <a:r>
              <a:rPr kumimoji="0" lang="fr-SN" sz="8000" b="1" i="0" u="none" strike="noStrike" kern="1200" cap="none" spc="0" normalizeH="0" baseline="0" noProof="0" dirty="0" smtClean="0">
                <a:ln>
                  <a:noFill/>
                </a:ln>
                <a:solidFill>
                  <a:prstClr val="black"/>
                </a:solidFill>
                <a:effectLst/>
                <a:uLnTx/>
                <a:uFillTx/>
                <a:latin typeface="Lucida Calligraphy" panose="03010101010101010101" pitchFamily="66" charset="0"/>
                <a:ea typeface="+mn-ea"/>
                <a:cs typeface="+mn-cs"/>
              </a:rPr>
              <a:t> </a:t>
            </a:r>
            <a:r>
              <a:rPr kumimoji="0" lang="fr-SN" sz="8000" b="1" i="0" u="none" strike="noStrike" kern="1200" cap="none" spc="0" normalizeH="0" baseline="0" noProof="0" dirty="0" err="1" smtClean="0">
                <a:ln>
                  <a:noFill/>
                </a:ln>
                <a:solidFill>
                  <a:prstClr val="black"/>
                </a:solidFill>
                <a:effectLst/>
                <a:uLnTx/>
                <a:uFillTx/>
                <a:latin typeface="Lucida Calligraphy" panose="03010101010101010101" pitchFamily="66" charset="0"/>
                <a:ea typeface="+mn-ea"/>
                <a:cs typeface="+mn-cs"/>
              </a:rPr>
              <a:t>so</a:t>
            </a:r>
            <a:r>
              <a:rPr kumimoji="0" lang="fr-SN" sz="8000" b="1" i="0" u="none" strike="noStrike" kern="1200" cap="none" spc="0" normalizeH="0" baseline="0" noProof="0" dirty="0" smtClean="0">
                <a:ln>
                  <a:noFill/>
                </a:ln>
                <a:solidFill>
                  <a:prstClr val="black"/>
                </a:solidFill>
                <a:effectLst/>
                <a:uLnTx/>
                <a:uFillTx/>
                <a:latin typeface="Lucida Calligraphy" panose="03010101010101010101" pitchFamily="66" charset="0"/>
                <a:ea typeface="+mn-ea"/>
                <a:cs typeface="+mn-cs"/>
              </a:rPr>
              <a:t> </a:t>
            </a:r>
            <a:r>
              <a:rPr kumimoji="0" lang="fr-SN" sz="8000" b="1" i="0" u="none" strike="noStrike" kern="1200" cap="none" spc="0" normalizeH="0" baseline="0" noProof="0" dirty="0" err="1" smtClean="0">
                <a:ln>
                  <a:noFill/>
                </a:ln>
                <a:solidFill>
                  <a:prstClr val="black"/>
                </a:solidFill>
                <a:effectLst/>
                <a:uLnTx/>
                <a:uFillTx/>
                <a:latin typeface="Lucida Calligraphy" panose="03010101010101010101" pitchFamily="66" charset="0"/>
                <a:ea typeface="+mn-ea"/>
                <a:cs typeface="+mn-cs"/>
              </a:rPr>
              <a:t>much</a:t>
            </a:r>
            <a:endParaRPr kumimoji="0" lang="en-US" sz="8000" b="1" i="0" u="none" strike="noStrike" kern="1200" cap="none" spc="0" normalizeH="0" baseline="0" noProof="0" dirty="0">
              <a:ln>
                <a:noFill/>
              </a:ln>
              <a:solidFill>
                <a:prstClr val="black"/>
              </a:solidFill>
              <a:effectLst/>
              <a:uLnTx/>
              <a:uFillTx/>
              <a:latin typeface="Lucida Calligraphy" panose="03010101010101010101" pitchFamily="66" charset="0"/>
              <a:ea typeface="+mn-ea"/>
              <a:cs typeface="+mn-cs"/>
            </a:endParaRPr>
          </a:p>
        </p:txBody>
      </p:sp>
      <p:sp>
        <p:nvSpPr>
          <p:cNvPr id="2" name="Espace réservé du numéro de diapositive 1"/>
          <p:cNvSpPr>
            <a:spLocks noGrp="1"/>
          </p:cNvSpPr>
          <p:nvPr>
            <p:ph type="sldNum" sz="quarter" idx="12"/>
          </p:nvPr>
        </p:nvSpPr>
        <p:spPr/>
        <p:txBody>
          <a:bodyPr/>
          <a:lstStyle/>
          <a:p>
            <a:fld id="{7A94C604-7475-4860-A921-C00D8903183E}" type="slidenum">
              <a:rPr lang="en-US" smtClean="0"/>
              <a:t>5</a:t>
            </a:fld>
            <a:endParaRPr lang="en-US"/>
          </a:p>
        </p:txBody>
      </p:sp>
    </p:spTree>
    <p:extLst>
      <p:ext uri="{BB962C8B-B14F-4D97-AF65-F5344CB8AC3E}">
        <p14:creationId xmlns:p14="http://schemas.microsoft.com/office/powerpoint/2010/main" val="2783764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648</Words>
  <Application>Microsoft Office PowerPoint</Application>
  <PresentationFormat>Breitbild</PresentationFormat>
  <Paragraphs>55</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Calibri Light</vt:lpstr>
      <vt:lpstr>Lucida Calligraphy</vt:lpstr>
      <vt:lpstr>Times New Roman</vt:lpstr>
      <vt:lpstr>Thème Office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Quack, Birgit</cp:lastModifiedBy>
  <cp:revision>327</cp:revision>
  <dcterms:created xsi:type="dcterms:W3CDTF">2021-09-07T14:03:37Z</dcterms:created>
  <dcterms:modified xsi:type="dcterms:W3CDTF">2022-04-28T15:59:34Z</dcterms:modified>
</cp:coreProperties>
</file>