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89" r:id="rId2"/>
    <p:sldId id="302" r:id="rId3"/>
    <p:sldId id="301" r:id="rId4"/>
    <p:sldId id="303" r:id="rId5"/>
    <p:sldId id="304" r:id="rId6"/>
    <p:sldId id="315" r:id="rId7"/>
    <p:sldId id="306" r:id="rId8"/>
    <p:sldId id="314"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4" userDrawn="1">
          <p15:clr>
            <a:srgbClr val="A4A3A4"/>
          </p15:clr>
        </p15:guide>
        <p15:guide id="2" pos="3840" userDrawn="1">
          <p15:clr>
            <a:srgbClr val="A4A3A4"/>
          </p15:clr>
        </p15:guide>
        <p15:guide id="3" orient="horz" pos="3453" userDrawn="1">
          <p15:clr>
            <a:srgbClr val="A4A3A4"/>
          </p15:clr>
        </p15:guide>
        <p15:guide id="4" orient="horz" pos="1094" userDrawn="1">
          <p15:clr>
            <a:srgbClr val="A4A3A4"/>
          </p15:clr>
        </p15:guide>
        <p15:guide id="6" pos="1958" userDrawn="1">
          <p15:clr>
            <a:srgbClr val="A4A3A4"/>
          </p15:clr>
        </p15:guide>
        <p15:guide id="7" pos="6902" userDrawn="1">
          <p15:clr>
            <a:srgbClr val="A4A3A4"/>
          </p15:clr>
        </p15:guide>
        <p15:guide id="8" orient="horz" pos="867" userDrawn="1">
          <p15:clr>
            <a:srgbClr val="A4A3A4"/>
          </p15:clr>
        </p15:guide>
        <p15:guide id="9" pos="778" userDrawn="1">
          <p15:clr>
            <a:srgbClr val="A4A3A4"/>
          </p15:clr>
        </p15:guide>
        <p15:guide id="10" pos="688" userDrawn="1">
          <p15:clr>
            <a:srgbClr val="A4A3A4"/>
          </p15:clr>
        </p15:guide>
        <p15:guide id="11" pos="631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äcke, Catharina" initials="JC" lastIdx="1" clrIdx="0">
    <p:extLst>
      <p:ext uri="{19B8F6BF-5375-455C-9EA6-DF929625EA0E}">
        <p15:presenceInfo xmlns:p15="http://schemas.microsoft.com/office/powerpoint/2012/main" userId="S-1-5-21-1472992259-1790093595-831022721-133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9AA8"/>
    <a:srgbClr val="33ABB0"/>
    <a:srgbClr val="939AAE"/>
    <a:srgbClr val="9090A4"/>
    <a:srgbClr val="9A9AAE"/>
    <a:srgbClr val="B4B4BF"/>
    <a:srgbClr val="C9C9D3"/>
    <a:srgbClr val="C9D8D3"/>
    <a:srgbClr val="F0E1CD"/>
    <a:srgbClr val="7ED0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80"/>
    <p:restoredTop sz="94635"/>
  </p:normalViewPr>
  <p:slideViewPr>
    <p:cSldViewPr snapToGrid="0" snapToObjects="1" showGuides="1">
      <p:cViewPr varScale="1">
        <p:scale>
          <a:sx n="107" d="100"/>
          <a:sy n="107" d="100"/>
        </p:scale>
        <p:origin x="1224" y="96"/>
      </p:cViewPr>
      <p:guideLst>
        <p:guide orient="horz" pos="1344"/>
        <p:guide pos="3840"/>
        <p:guide orient="horz" pos="3453"/>
        <p:guide orient="horz" pos="1094"/>
        <p:guide pos="1958"/>
        <p:guide pos="6902"/>
        <p:guide orient="horz" pos="867"/>
        <p:guide pos="778"/>
        <p:guide pos="688"/>
        <p:guide pos="63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9-02T13:54:33.226" idx="1">
    <p:pos x="4558" y="2589"/>
    <p:text>Vllt: It can happen to anyone regardless of gender!</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7DE317-7653-9240-A5DC-88A86F504DC7}" type="datetimeFigureOut">
              <a:rPr lang="en-GB" smtClean="0"/>
              <a:t>20/10/2025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54AF60-9FEB-1147-8D43-A6CE87D78D69}" type="slidenum">
              <a:rPr lang="en-GB" smtClean="0"/>
              <a:t>‹Nr.›</a:t>
            </a:fld>
            <a:endParaRPr lang="en-GB"/>
          </a:p>
        </p:txBody>
      </p:sp>
    </p:spTree>
    <p:extLst>
      <p:ext uri="{BB962C8B-B14F-4D97-AF65-F5344CB8AC3E}">
        <p14:creationId xmlns:p14="http://schemas.microsoft.com/office/powerpoint/2010/main" val="4109210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54AF60-9FEB-1147-8D43-A6CE87D78D69}" type="slidenum">
              <a:rPr lang="en-GB" smtClean="0"/>
              <a:t>1</a:t>
            </a:fld>
            <a:endParaRPr lang="en-GB"/>
          </a:p>
        </p:txBody>
      </p:sp>
    </p:spTree>
    <p:extLst>
      <p:ext uri="{BB962C8B-B14F-4D97-AF65-F5344CB8AC3E}">
        <p14:creationId xmlns:p14="http://schemas.microsoft.com/office/powerpoint/2010/main" val="2677925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F54AF60-9FEB-1147-8D43-A6CE87D78D69}" type="slidenum">
              <a:rPr lang="en-GB" smtClean="0"/>
              <a:t>6</a:t>
            </a:fld>
            <a:endParaRPr lang="en-GB"/>
          </a:p>
        </p:txBody>
      </p:sp>
    </p:spTree>
    <p:extLst>
      <p:ext uri="{BB962C8B-B14F-4D97-AF65-F5344CB8AC3E}">
        <p14:creationId xmlns:p14="http://schemas.microsoft.com/office/powerpoint/2010/main" val="2761017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4624A336-5AD8-F342-9238-7C0A238227FA}"/>
              </a:ext>
            </a:extLst>
          </p:cNvPr>
          <p:cNvGrpSpPr/>
          <p:nvPr userDrawn="1"/>
        </p:nvGrpSpPr>
        <p:grpSpPr>
          <a:xfrm>
            <a:off x="-33826" y="2936874"/>
            <a:ext cx="8137662" cy="3642138"/>
            <a:chOff x="-33826" y="2936874"/>
            <a:chExt cx="8137662" cy="3642138"/>
          </a:xfrm>
        </p:grpSpPr>
        <p:sp>
          <p:nvSpPr>
            <p:cNvPr id="9" name="Parallelogram 8">
              <a:extLst>
                <a:ext uri="{FF2B5EF4-FFF2-40B4-BE49-F238E27FC236}">
                  <a16:creationId xmlns:a16="http://schemas.microsoft.com/office/drawing/2014/main" id="{CF5787BD-1CEA-A242-911D-877FA243B45D}"/>
                </a:ext>
              </a:extLst>
            </p:cNvPr>
            <p:cNvSpPr/>
            <p:nvPr/>
          </p:nvSpPr>
          <p:spPr>
            <a:xfrm rot="16200000" flipH="1">
              <a:off x="184150" y="2720563"/>
              <a:ext cx="3635375" cy="4067999"/>
            </a:xfrm>
            <a:prstGeom prst="parallelogram">
              <a:avLst>
                <a:gd name="adj" fmla="val 50072"/>
              </a:avLst>
            </a:prstGeom>
            <a:solidFill>
              <a:srgbClr val="00B05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a:extLst>
                <a:ext uri="{FF2B5EF4-FFF2-40B4-BE49-F238E27FC236}">
                  <a16:creationId xmlns:a16="http://schemas.microsoft.com/office/drawing/2014/main" id="{51D56961-C8D2-FF4B-8A91-2C8B3A40D1AB}"/>
                </a:ext>
              </a:extLst>
            </p:cNvPr>
            <p:cNvSpPr/>
            <p:nvPr/>
          </p:nvSpPr>
          <p:spPr>
            <a:xfrm rot="5400000">
              <a:off x="229165" y="2711721"/>
              <a:ext cx="3544866" cy="4068000"/>
            </a:xfrm>
            <a:prstGeom prst="parallelogram">
              <a:avLst>
                <a:gd name="adj" fmla="val 50227"/>
              </a:avLst>
            </a:prstGeom>
            <a:solidFill>
              <a:srgbClr val="33ABB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riangle 10">
              <a:extLst>
                <a:ext uri="{FF2B5EF4-FFF2-40B4-BE49-F238E27FC236}">
                  <a16:creationId xmlns:a16="http://schemas.microsoft.com/office/drawing/2014/main" id="{FC1493CA-EA87-5D4E-92C4-5AB20EA377A4}"/>
                </a:ext>
              </a:extLst>
            </p:cNvPr>
            <p:cNvSpPr/>
            <p:nvPr/>
          </p:nvSpPr>
          <p:spPr>
            <a:xfrm rot="5400000">
              <a:off x="4182734" y="2789975"/>
              <a:ext cx="1814549" cy="2108347"/>
            </a:xfrm>
            <a:prstGeom prst="triangle">
              <a:avLst>
                <a:gd name="adj" fmla="val 49223"/>
              </a:avLst>
            </a:prstGeom>
            <a:solidFill>
              <a:srgbClr val="7ED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a:extLst>
                <a:ext uri="{FF2B5EF4-FFF2-40B4-BE49-F238E27FC236}">
                  <a16:creationId xmlns:a16="http://schemas.microsoft.com/office/drawing/2014/main" id="{CB5F407F-A3ED-F74B-996C-CE18F28B69F0}"/>
                </a:ext>
              </a:extLst>
            </p:cNvPr>
            <p:cNvSpPr/>
            <p:nvPr/>
          </p:nvSpPr>
          <p:spPr>
            <a:xfrm rot="16200000" flipH="1">
              <a:off x="4298241" y="2712559"/>
              <a:ext cx="3543191" cy="4067999"/>
            </a:xfrm>
            <a:prstGeom prst="parallelogram">
              <a:avLst>
                <a:gd name="adj" fmla="val 50072"/>
              </a:avLst>
            </a:prstGeom>
            <a:solidFill>
              <a:srgbClr val="33ABB0">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riangle 12">
              <a:extLst>
                <a:ext uri="{FF2B5EF4-FFF2-40B4-BE49-F238E27FC236}">
                  <a16:creationId xmlns:a16="http://schemas.microsoft.com/office/drawing/2014/main" id="{D602760D-0AEF-CE4E-AA41-2B1D864EEABD}"/>
                </a:ext>
              </a:extLst>
            </p:cNvPr>
            <p:cNvSpPr/>
            <p:nvPr/>
          </p:nvSpPr>
          <p:spPr>
            <a:xfrm rot="5400000">
              <a:off x="90697" y="4621198"/>
              <a:ext cx="1833291" cy="2082338"/>
            </a:xfrm>
            <a:prstGeom prst="triangle">
              <a:avLst>
                <a:gd name="adj" fmla="val 49223"/>
              </a:avLst>
            </a:prstGeom>
            <a:solidFill>
              <a:srgbClr val="FFFF00">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Title 1">
            <a:extLst>
              <a:ext uri="{FF2B5EF4-FFF2-40B4-BE49-F238E27FC236}">
                <a16:creationId xmlns:a16="http://schemas.microsoft.com/office/drawing/2014/main" id="{85C1F372-B94D-E644-8C08-FCD5152A7423}"/>
              </a:ext>
            </a:extLst>
          </p:cNvPr>
          <p:cNvSpPr>
            <a:spLocks noGrp="1"/>
          </p:cNvSpPr>
          <p:nvPr>
            <p:ph type="ctrTitle"/>
          </p:nvPr>
        </p:nvSpPr>
        <p:spPr>
          <a:xfrm>
            <a:off x="1177634" y="1094653"/>
            <a:ext cx="9393382" cy="1390891"/>
          </a:xfrm>
        </p:spPr>
        <p:txBody>
          <a:bodyPr anchor="b">
            <a:normAutofit/>
          </a:bodyPr>
          <a:lstStyle>
            <a:lvl1pPr algn="l">
              <a:defRPr sz="4800" b="1">
                <a:solidFill>
                  <a:schemeClr val="tx1">
                    <a:lumMod val="85000"/>
                    <a:lumOff val="15000"/>
                  </a:schemeClr>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14" name="Subtitle 2">
            <a:extLst>
              <a:ext uri="{FF2B5EF4-FFF2-40B4-BE49-F238E27FC236}">
                <a16:creationId xmlns:a16="http://schemas.microsoft.com/office/drawing/2014/main" id="{E780B002-8C4B-E842-8137-34E69BF30ADF}"/>
              </a:ext>
            </a:extLst>
          </p:cNvPr>
          <p:cNvSpPr txBox="1">
            <a:spLocks/>
          </p:cNvSpPr>
          <p:nvPr userDrawn="1"/>
        </p:nvSpPr>
        <p:spPr>
          <a:xfrm>
            <a:off x="7947377" y="5996592"/>
            <a:ext cx="4131733" cy="81872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lnSpc>
                <a:spcPct val="100000"/>
              </a:lnSpc>
              <a:buNone/>
            </a:pPr>
            <a:r>
              <a:rPr lang="en-GB" sz="1000" dirty="0">
                <a:solidFill>
                  <a:schemeClr val="tx1">
                    <a:lumMod val="85000"/>
                    <a:lumOff val="15000"/>
                  </a:schemeClr>
                </a:solidFill>
                <a:latin typeface="Arial" panose="020B0604020202020204" pitchFamily="34" charset="0"/>
                <a:cs typeface="Arial" panose="020B0604020202020204" pitchFamily="34" charset="0"/>
              </a:rPr>
              <a:t>The Baltic Consortium on Promoting Gender Equality in Marine Research Organisations (Baltic Gender) has received funding from the European Union’s Horizon 2020 research and innovation programme under grant agreement No 710363.</a:t>
            </a:r>
          </a:p>
        </p:txBody>
      </p:sp>
      <p:pic>
        <p:nvPicPr>
          <p:cNvPr id="4" name="Picture 3">
            <a:extLst>
              <a:ext uri="{FF2B5EF4-FFF2-40B4-BE49-F238E27FC236}">
                <a16:creationId xmlns:a16="http://schemas.microsoft.com/office/drawing/2014/main" id="{76D54777-72DD-DC45-8EEE-0FF160391665}"/>
              </a:ext>
            </a:extLst>
          </p:cNvPr>
          <p:cNvPicPr>
            <a:picLocks noChangeAspect="1"/>
          </p:cNvPicPr>
          <p:nvPr userDrawn="1"/>
        </p:nvPicPr>
        <p:blipFill>
          <a:blip r:embed="rId2"/>
          <a:stretch>
            <a:fillRect/>
          </a:stretch>
        </p:blipFill>
        <p:spPr>
          <a:xfrm>
            <a:off x="6728178" y="5835277"/>
            <a:ext cx="1196382" cy="797589"/>
          </a:xfrm>
          <a:prstGeom prst="rect">
            <a:avLst/>
          </a:prstGeom>
        </p:spPr>
      </p:pic>
    </p:spTree>
    <p:extLst>
      <p:ext uri="{BB962C8B-B14F-4D97-AF65-F5344CB8AC3E}">
        <p14:creationId xmlns:p14="http://schemas.microsoft.com/office/powerpoint/2010/main" val="36546656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A996E-04AB-6840-BFB2-6C5B6BB95A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2F494B-8466-D641-8206-23B06B80451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30F85D-8B20-AF48-8FE8-FC24BAD61936}"/>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5" name="Footer Placeholder 4">
            <a:extLst>
              <a:ext uri="{FF2B5EF4-FFF2-40B4-BE49-F238E27FC236}">
                <a16:creationId xmlns:a16="http://schemas.microsoft.com/office/drawing/2014/main" id="{28C834BE-D30C-1B4D-A103-33E1498BCF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F0D92D-1F7F-BB4F-BA30-E8CF7C028E3F}"/>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118546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40A929-EEB0-214F-ABE0-F4AEDC7A458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284AD1-7E1E-A84B-B06C-7B54BB9E257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EBD5D6-21CE-344C-AEBB-EF5330BB1743}"/>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5" name="Footer Placeholder 4">
            <a:extLst>
              <a:ext uri="{FF2B5EF4-FFF2-40B4-BE49-F238E27FC236}">
                <a16:creationId xmlns:a16="http://schemas.microsoft.com/office/drawing/2014/main" id="{DC1EC504-4314-424F-8A5C-D3740B56C0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8560FC-1196-A74B-9246-DCE8C60EC343}"/>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3565374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2EC76-E240-6940-A535-51ED35EDA612}"/>
              </a:ext>
            </a:extLst>
          </p:cNvPr>
          <p:cNvSpPr>
            <a:spLocks noGrp="1"/>
          </p:cNvSpPr>
          <p:nvPr>
            <p:ph type="title"/>
          </p:nvPr>
        </p:nvSpPr>
        <p:spPr>
          <a:xfrm>
            <a:off x="1089826" y="928389"/>
            <a:ext cx="10515600" cy="1325563"/>
          </a:xfrm>
        </p:spPr>
        <p:txBody>
          <a:bodyPr>
            <a:noAutofit/>
          </a:bodyPr>
          <a:lstStyle>
            <a:lvl1pPr>
              <a:defRPr sz="4000">
                <a:solidFill>
                  <a:schemeClr val="tx1">
                    <a:lumMod val="85000"/>
                    <a:lumOff val="15000"/>
                  </a:schemeClr>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25580707-59AF-2E4D-99EB-8F76713EBDE4}"/>
              </a:ext>
            </a:extLst>
          </p:cNvPr>
          <p:cNvSpPr>
            <a:spLocks noGrp="1"/>
          </p:cNvSpPr>
          <p:nvPr>
            <p:ph idx="1"/>
          </p:nvPr>
        </p:nvSpPr>
        <p:spPr>
          <a:xfrm>
            <a:off x="1140840" y="2367819"/>
            <a:ext cx="10515600" cy="2569906"/>
          </a:xfrm>
        </p:spPr>
        <p:txBody>
          <a:bodyPr>
            <a:noAutofit/>
          </a:bodyPr>
          <a:lstStyle>
            <a:lvl1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1pPr>
            <a:lvl2pPr marL="712788"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2pPr>
            <a:lvl3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3pPr>
            <a:lvl4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4pPr>
            <a:lvl5pPr marL="360363" indent="-352425">
              <a:lnSpc>
                <a:spcPts val="3200"/>
              </a:lnSpc>
              <a:buClr>
                <a:srgbClr val="33ABB0"/>
              </a:buClr>
              <a:buSzPct val="75000"/>
              <a:buFont typeface="Lucida Grande" panose="020B0600040502020204" pitchFamily="34" charset="0"/>
              <a:buChar char="▶"/>
              <a:tabLst/>
              <a:defRPr sz="2400">
                <a:solidFill>
                  <a:schemeClr val="tx1">
                    <a:lumMod val="85000"/>
                    <a:lumOff val="15000"/>
                  </a:schemeClr>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p:txBody>
      </p:sp>
      <p:grpSp>
        <p:nvGrpSpPr>
          <p:cNvPr id="7" name="Group 6">
            <a:extLst>
              <a:ext uri="{FF2B5EF4-FFF2-40B4-BE49-F238E27FC236}">
                <a16:creationId xmlns:a16="http://schemas.microsoft.com/office/drawing/2014/main" id="{8C7CF991-6299-1A47-9AC6-247A0B6AD6F1}"/>
              </a:ext>
            </a:extLst>
          </p:cNvPr>
          <p:cNvGrpSpPr/>
          <p:nvPr userDrawn="1"/>
        </p:nvGrpSpPr>
        <p:grpSpPr>
          <a:xfrm>
            <a:off x="0" y="5940000"/>
            <a:ext cx="12204000" cy="1836000"/>
            <a:chOff x="-2" y="2971465"/>
            <a:chExt cx="8159751" cy="4103835"/>
          </a:xfrm>
        </p:grpSpPr>
        <p:sp>
          <p:nvSpPr>
            <p:cNvPr id="8" name="Parallelogram 7">
              <a:extLst>
                <a:ext uri="{FF2B5EF4-FFF2-40B4-BE49-F238E27FC236}">
                  <a16:creationId xmlns:a16="http://schemas.microsoft.com/office/drawing/2014/main" id="{30CDEE0D-3C9E-7F47-8209-B3D5194424FD}"/>
                </a:ext>
              </a:extLst>
            </p:cNvPr>
            <p:cNvSpPr/>
            <p:nvPr/>
          </p:nvSpPr>
          <p:spPr>
            <a:xfrm rot="16200000" flipH="1">
              <a:off x="0" y="2973388"/>
              <a:ext cx="4079874" cy="4079874"/>
            </a:xfrm>
            <a:prstGeom prst="parallelogram">
              <a:avLst>
                <a:gd name="adj" fmla="val 50072"/>
              </a:avLst>
            </a:prstGeom>
            <a:solidFill>
              <a:srgbClr val="00B05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a:extLst>
                <a:ext uri="{FF2B5EF4-FFF2-40B4-BE49-F238E27FC236}">
                  <a16:creationId xmlns:a16="http://schemas.microsoft.com/office/drawing/2014/main" id="{604C6740-0603-9F4D-83FF-FD4AB4D454EC}"/>
                </a:ext>
              </a:extLst>
            </p:cNvPr>
            <p:cNvSpPr/>
            <p:nvPr/>
          </p:nvSpPr>
          <p:spPr>
            <a:xfrm rot="5400000">
              <a:off x="-963" y="2976165"/>
              <a:ext cx="4081803" cy="4079876"/>
            </a:xfrm>
            <a:prstGeom prst="parallelogram">
              <a:avLst>
                <a:gd name="adj" fmla="val 50227"/>
              </a:avLst>
            </a:prstGeom>
            <a:solidFill>
              <a:srgbClr val="33ABB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riangle 9">
              <a:extLst>
                <a:ext uri="{FF2B5EF4-FFF2-40B4-BE49-F238E27FC236}">
                  <a16:creationId xmlns:a16="http://schemas.microsoft.com/office/drawing/2014/main" id="{49C2E602-AC39-CB4A-A9DA-86BD31F4C1C0}"/>
                </a:ext>
              </a:extLst>
            </p:cNvPr>
            <p:cNvSpPr/>
            <p:nvPr/>
          </p:nvSpPr>
          <p:spPr>
            <a:xfrm rot="5400000">
              <a:off x="4092261" y="2959078"/>
              <a:ext cx="2061975" cy="2086750"/>
            </a:xfrm>
            <a:prstGeom prst="triangle">
              <a:avLst>
                <a:gd name="adj" fmla="val 49223"/>
              </a:avLst>
            </a:prstGeom>
            <a:solidFill>
              <a:srgbClr val="7ED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a:extLst>
                <a:ext uri="{FF2B5EF4-FFF2-40B4-BE49-F238E27FC236}">
                  <a16:creationId xmlns:a16="http://schemas.microsoft.com/office/drawing/2014/main" id="{5968BC44-8B98-8743-9B60-A0AF3AF88760}"/>
                </a:ext>
              </a:extLst>
            </p:cNvPr>
            <p:cNvSpPr/>
            <p:nvPr/>
          </p:nvSpPr>
          <p:spPr>
            <a:xfrm rot="16200000" flipH="1">
              <a:off x="4079875" y="2987902"/>
              <a:ext cx="4079874" cy="4079875"/>
            </a:xfrm>
            <a:prstGeom prst="parallelogram">
              <a:avLst>
                <a:gd name="adj" fmla="val 50072"/>
              </a:avLst>
            </a:prstGeom>
            <a:solidFill>
              <a:srgbClr val="33ABB0">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riangle 11">
              <a:extLst>
                <a:ext uri="{FF2B5EF4-FFF2-40B4-BE49-F238E27FC236}">
                  <a16:creationId xmlns:a16="http://schemas.microsoft.com/office/drawing/2014/main" id="{85BE1F9B-F9D5-E44A-9302-78535C1AA7E7}"/>
                </a:ext>
              </a:extLst>
            </p:cNvPr>
            <p:cNvSpPr/>
            <p:nvPr/>
          </p:nvSpPr>
          <p:spPr>
            <a:xfrm rot="5400000">
              <a:off x="-11021" y="5024344"/>
              <a:ext cx="2061975" cy="2039938"/>
            </a:xfrm>
            <a:prstGeom prst="triangle">
              <a:avLst>
                <a:gd name="adj" fmla="val 49223"/>
              </a:avLst>
            </a:prstGeom>
            <a:solidFill>
              <a:srgbClr val="FFFF00">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3" name="Group 12">
            <a:extLst>
              <a:ext uri="{FF2B5EF4-FFF2-40B4-BE49-F238E27FC236}">
                <a16:creationId xmlns:a16="http://schemas.microsoft.com/office/drawing/2014/main" id="{39111C07-F117-894D-8BF5-0F3844F6EC72}"/>
              </a:ext>
            </a:extLst>
          </p:cNvPr>
          <p:cNvGrpSpPr/>
          <p:nvPr userDrawn="1"/>
        </p:nvGrpSpPr>
        <p:grpSpPr>
          <a:xfrm>
            <a:off x="-12000" y="-918000"/>
            <a:ext cx="12204000" cy="1836000"/>
            <a:chOff x="-2" y="2971465"/>
            <a:chExt cx="8159751" cy="4103835"/>
          </a:xfrm>
        </p:grpSpPr>
        <p:sp>
          <p:nvSpPr>
            <p:cNvPr id="14" name="Parallelogram 13">
              <a:extLst>
                <a:ext uri="{FF2B5EF4-FFF2-40B4-BE49-F238E27FC236}">
                  <a16:creationId xmlns:a16="http://schemas.microsoft.com/office/drawing/2014/main" id="{6129BBE3-04CA-1D4B-8A02-FABC0EDBB2B1}"/>
                </a:ext>
              </a:extLst>
            </p:cNvPr>
            <p:cNvSpPr/>
            <p:nvPr/>
          </p:nvSpPr>
          <p:spPr>
            <a:xfrm rot="16200000" flipH="1">
              <a:off x="0" y="2973388"/>
              <a:ext cx="4079874" cy="4079874"/>
            </a:xfrm>
            <a:prstGeom prst="parallelogram">
              <a:avLst>
                <a:gd name="adj" fmla="val 50072"/>
              </a:avLst>
            </a:prstGeom>
            <a:solidFill>
              <a:srgbClr val="00B05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a:extLst>
                <a:ext uri="{FF2B5EF4-FFF2-40B4-BE49-F238E27FC236}">
                  <a16:creationId xmlns:a16="http://schemas.microsoft.com/office/drawing/2014/main" id="{4352F264-14EE-1C47-BC53-BB9D3D590DE3}"/>
                </a:ext>
              </a:extLst>
            </p:cNvPr>
            <p:cNvSpPr/>
            <p:nvPr/>
          </p:nvSpPr>
          <p:spPr>
            <a:xfrm rot="5400000">
              <a:off x="-963" y="2976165"/>
              <a:ext cx="4081803" cy="4079876"/>
            </a:xfrm>
            <a:prstGeom prst="parallelogram">
              <a:avLst>
                <a:gd name="adj" fmla="val 50227"/>
              </a:avLst>
            </a:prstGeom>
            <a:solidFill>
              <a:srgbClr val="33ABB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riangle 15">
              <a:extLst>
                <a:ext uri="{FF2B5EF4-FFF2-40B4-BE49-F238E27FC236}">
                  <a16:creationId xmlns:a16="http://schemas.microsoft.com/office/drawing/2014/main" id="{CAF98A81-C443-CB49-9DE9-089026CE549F}"/>
                </a:ext>
              </a:extLst>
            </p:cNvPr>
            <p:cNvSpPr/>
            <p:nvPr/>
          </p:nvSpPr>
          <p:spPr>
            <a:xfrm rot="5400000">
              <a:off x="4092261" y="2959078"/>
              <a:ext cx="2061975" cy="2086750"/>
            </a:xfrm>
            <a:prstGeom prst="triangle">
              <a:avLst>
                <a:gd name="adj" fmla="val 49223"/>
              </a:avLst>
            </a:prstGeom>
            <a:solidFill>
              <a:srgbClr val="7ED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a:extLst>
                <a:ext uri="{FF2B5EF4-FFF2-40B4-BE49-F238E27FC236}">
                  <a16:creationId xmlns:a16="http://schemas.microsoft.com/office/drawing/2014/main" id="{6FF8A94A-35E6-D74C-8CAD-6ECD48F83181}"/>
                </a:ext>
              </a:extLst>
            </p:cNvPr>
            <p:cNvSpPr/>
            <p:nvPr/>
          </p:nvSpPr>
          <p:spPr>
            <a:xfrm rot="16200000" flipH="1">
              <a:off x="4079875" y="2987902"/>
              <a:ext cx="4079874" cy="4079875"/>
            </a:xfrm>
            <a:prstGeom prst="parallelogram">
              <a:avLst>
                <a:gd name="adj" fmla="val 50072"/>
              </a:avLst>
            </a:prstGeom>
            <a:solidFill>
              <a:srgbClr val="33ABB0">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riangle 17">
              <a:extLst>
                <a:ext uri="{FF2B5EF4-FFF2-40B4-BE49-F238E27FC236}">
                  <a16:creationId xmlns:a16="http://schemas.microsoft.com/office/drawing/2014/main" id="{87FA9A50-2A06-CC47-92D3-718B71F8A5C1}"/>
                </a:ext>
              </a:extLst>
            </p:cNvPr>
            <p:cNvSpPr/>
            <p:nvPr/>
          </p:nvSpPr>
          <p:spPr>
            <a:xfrm rot="5400000">
              <a:off x="-11021" y="5024344"/>
              <a:ext cx="2061975" cy="2039938"/>
            </a:xfrm>
            <a:prstGeom prst="triangle">
              <a:avLst>
                <a:gd name="adj" fmla="val 49223"/>
              </a:avLst>
            </a:prstGeom>
            <a:solidFill>
              <a:srgbClr val="FFFF00">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Date Placeholder 3">
            <a:extLst>
              <a:ext uri="{FF2B5EF4-FFF2-40B4-BE49-F238E27FC236}">
                <a16:creationId xmlns:a16="http://schemas.microsoft.com/office/drawing/2014/main" id="{E4F72DE3-AF8E-A441-9703-069B07B46D93}"/>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5" name="Footer Placeholder 4">
            <a:extLst>
              <a:ext uri="{FF2B5EF4-FFF2-40B4-BE49-F238E27FC236}">
                <a16:creationId xmlns:a16="http://schemas.microsoft.com/office/drawing/2014/main" id="{1EAF7557-7A09-E343-AAA8-71A3CBB163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207828-5B89-724A-8AA1-F7B25BB2858D}"/>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2629740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06A8D-6325-E74F-AAAC-C0ACE35944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9FC8ABA-8BCD-614C-87FE-F7BCA1EA2C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AE44664-3D7B-9C4F-9BD7-83A631C2403F}"/>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5" name="Footer Placeholder 4">
            <a:extLst>
              <a:ext uri="{FF2B5EF4-FFF2-40B4-BE49-F238E27FC236}">
                <a16:creationId xmlns:a16="http://schemas.microsoft.com/office/drawing/2014/main" id="{1A8B47E3-F97C-C949-AC69-B2E0F87886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1906B8-601F-1247-A4BC-1C7485A4F91F}"/>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2922396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E8C77-65FA-6D49-B4B5-6B54BAE19B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B37E6C-FA13-8745-8A69-2927A8DD6FE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E28C184-5A87-7649-89F2-AB3E97B2027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D79C45C-01A6-A14B-B051-FC66D2DC4BF5}"/>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6" name="Footer Placeholder 5">
            <a:extLst>
              <a:ext uri="{FF2B5EF4-FFF2-40B4-BE49-F238E27FC236}">
                <a16:creationId xmlns:a16="http://schemas.microsoft.com/office/drawing/2014/main" id="{4319C601-CA90-6F49-A467-1FB4181D28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D2828E-D78A-384F-95F4-1CEB1C7CCC4F}"/>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534992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99E8A-FD57-9640-9094-DFED05E5899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9042F9-F6A1-C445-B3D3-9E176FE94C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4EE4591-D4E5-7B49-B4BB-2188D57CE2C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C89B1F4-CF62-4E45-A457-C76C935ED9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80E9E6-7AB6-2140-950D-7344536FF97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970CB8-79CB-CB45-BFEA-AC25336CDA4D}"/>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8" name="Footer Placeholder 7">
            <a:extLst>
              <a:ext uri="{FF2B5EF4-FFF2-40B4-BE49-F238E27FC236}">
                <a16:creationId xmlns:a16="http://schemas.microsoft.com/office/drawing/2014/main" id="{4EAEFB84-9396-7945-913E-451CC43E1E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5D41589-1F17-0C43-8272-A4950268959B}"/>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1205526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086F0-8023-8F42-9481-4CEE9BB7CCF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BB51B6-2AA4-9847-809E-2FC56678CB70}"/>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4" name="Footer Placeholder 3">
            <a:extLst>
              <a:ext uri="{FF2B5EF4-FFF2-40B4-BE49-F238E27FC236}">
                <a16:creationId xmlns:a16="http://schemas.microsoft.com/office/drawing/2014/main" id="{607A68D5-841C-A94E-B17C-3B7927EDC22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62904D-9820-2846-800F-B46DC0509851}"/>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3657866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DDC662-F3F9-164A-A283-75B823D676A0}"/>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3" name="Footer Placeholder 2">
            <a:extLst>
              <a:ext uri="{FF2B5EF4-FFF2-40B4-BE49-F238E27FC236}">
                <a16:creationId xmlns:a16="http://schemas.microsoft.com/office/drawing/2014/main" id="{5AA0BDA2-414C-DD4F-97BF-B99C77AD3E7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9968AD7-1543-CA47-AF6E-E7A829E3EB89}"/>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766443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1E7E6-BA40-C34E-A5AF-9FA256C14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4456D85-611C-2E4D-8273-FD6E48CBD4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37A49D6-8500-DE49-9A0B-73246D9E18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B3BE8B3-E55B-8F4E-A89F-B34FE99F2DCF}"/>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6" name="Footer Placeholder 5">
            <a:extLst>
              <a:ext uri="{FF2B5EF4-FFF2-40B4-BE49-F238E27FC236}">
                <a16:creationId xmlns:a16="http://schemas.microsoft.com/office/drawing/2014/main" id="{8762A2BF-4D96-0343-BDEB-E149CD430B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14E4A8-1246-3E40-BBEB-F20254A01164}"/>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197294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EC95-C665-5F40-8F1A-E4E8129594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8758A2A-3F41-054B-A860-8846C5FF15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AA342A4-ED34-4C49-9A3B-A6CC845809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D451FEC-D1C2-E141-9607-36965D6C0DF1}"/>
              </a:ext>
            </a:extLst>
          </p:cNvPr>
          <p:cNvSpPr>
            <a:spLocks noGrp="1"/>
          </p:cNvSpPr>
          <p:nvPr>
            <p:ph type="dt" sz="half" idx="10"/>
          </p:nvPr>
        </p:nvSpPr>
        <p:spPr/>
        <p:txBody>
          <a:bodyPr/>
          <a:lstStyle/>
          <a:p>
            <a:fld id="{21269839-A050-AF48-B098-3E2A0D8092A2}" type="datetimeFigureOut">
              <a:rPr lang="en-GB" smtClean="0"/>
              <a:t>20/10/2025</a:t>
            </a:fld>
            <a:endParaRPr lang="en-GB"/>
          </a:p>
        </p:txBody>
      </p:sp>
      <p:sp>
        <p:nvSpPr>
          <p:cNvPr id="6" name="Footer Placeholder 5">
            <a:extLst>
              <a:ext uri="{FF2B5EF4-FFF2-40B4-BE49-F238E27FC236}">
                <a16:creationId xmlns:a16="http://schemas.microsoft.com/office/drawing/2014/main" id="{D4894BC3-B946-0E42-A43F-3733FB94D0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BAF82A-0E50-7642-9E07-36064E89412D}"/>
              </a:ext>
            </a:extLst>
          </p:cNvPr>
          <p:cNvSpPr>
            <a:spLocks noGrp="1"/>
          </p:cNvSpPr>
          <p:nvPr>
            <p:ph type="sldNum" sz="quarter" idx="12"/>
          </p:nvPr>
        </p:nvSpPr>
        <p:spPr/>
        <p:txBody>
          <a:bodyPr/>
          <a:lstStyle/>
          <a:p>
            <a:fld id="{3F3646AA-B463-F843-8745-8F103358AD1A}" type="slidenum">
              <a:rPr lang="en-GB" smtClean="0"/>
              <a:t>‹Nr.›</a:t>
            </a:fld>
            <a:endParaRPr lang="en-GB"/>
          </a:p>
        </p:txBody>
      </p:sp>
    </p:spTree>
    <p:extLst>
      <p:ext uri="{BB962C8B-B14F-4D97-AF65-F5344CB8AC3E}">
        <p14:creationId xmlns:p14="http://schemas.microsoft.com/office/powerpoint/2010/main" val="2361727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99A8AD7-CB58-1B49-A0E0-77FF595FBF19}"/>
              </a:ext>
            </a:extLst>
          </p:cNvPr>
          <p:cNvSpPr/>
          <p:nvPr userDrawn="1"/>
        </p:nvSpPr>
        <p:spPr>
          <a:xfrm>
            <a:off x="-6117" y="0"/>
            <a:ext cx="12198117" cy="694177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2377F20D-B020-0B45-B95F-8011646A03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96B156E-7166-BC40-9940-38EA05C840FE}"/>
              </a:ext>
            </a:extLst>
          </p:cNvPr>
          <p:cNvSpPr>
            <a:spLocks noGrp="1"/>
          </p:cNvSpPr>
          <p:nvPr>
            <p:ph type="body" idx="1"/>
          </p:nvPr>
        </p:nvSpPr>
        <p:spPr>
          <a:xfrm>
            <a:off x="838200" y="1845503"/>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8BBF8A88-2FB6-1D43-808A-99B545E9CA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69839-A050-AF48-B098-3E2A0D8092A2}" type="datetimeFigureOut">
              <a:rPr lang="en-GB" smtClean="0"/>
              <a:t>20/10/2025</a:t>
            </a:fld>
            <a:endParaRPr lang="en-GB"/>
          </a:p>
        </p:txBody>
      </p:sp>
      <p:sp>
        <p:nvSpPr>
          <p:cNvPr id="5" name="Footer Placeholder 4">
            <a:extLst>
              <a:ext uri="{FF2B5EF4-FFF2-40B4-BE49-F238E27FC236}">
                <a16:creationId xmlns:a16="http://schemas.microsoft.com/office/drawing/2014/main" id="{D258ACF3-E441-EF40-8D18-DBA39DE3A6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3FC6F67-F35B-3D45-9767-75CD3CFC49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646AA-B463-F843-8745-8F103358AD1A}" type="slidenum">
              <a:rPr lang="en-GB" smtClean="0"/>
              <a:t>‹Nr.›</a:t>
            </a:fld>
            <a:endParaRPr lang="en-GB"/>
          </a:p>
        </p:txBody>
      </p:sp>
    </p:spTree>
    <p:extLst>
      <p:ext uri="{BB962C8B-B14F-4D97-AF65-F5344CB8AC3E}">
        <p14:creationId xmlns:p14="http://schemas.microsoft.com/office/powerpoint/2010/main" val="2831179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ts val="3200"/>
        </a:lnSpc>
        <a:spcBef>
          <a:spcPts val="1000"/>
        </a:spcBef>
        <a:buFont typeface="Arial" panose="020B0604020202020204" pitchFamily="34" charset="0"/>
        <a:buChar char="•"/>
        <a:defRPr sz="28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200"/>
        </a:lnSpc>
        <a:spcBef>
          <a:spcPts val="500"/>
        </a:spcBef>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200"/>
        </a:lnSpc>
        <a:spcBef>
          <a:spcPts val="500"/>
        </a:spcBef>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200"/>
        </a:lnSpc>
        <a:spcBef>
          <a:spcPts val="500"/>
        </a:spcBef>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hduepow@geomar.de" TargetMode="External"/><Relationship Id="rId2" Type="http://schemas.openxmlformats.org/officeDocument/2006/relationships/hyperlink" Target="mailto:gleichstellung@geomar.de" TargetMode="External"/><Relationship Id="rId1" Type="http://schemas.openxmlformats.org/officeDocument/2006/relationships/slideLayout" Target="../slideLayouts/slideLayout2.xml"/><Relationship Id="rId6" Type="http://schemas.openxmlformats.org/officeDocument/2006/relationships/hyperlink" Target="http://www.hilfetelefon.de/" TargetMode="External"/><Relationship Id="rId5" Type="http://schemas.openxmlformats.org/officeDocument/2006/relationships/hyperlink" Target="mailto:Gleichstellung.research@briese.de" TargetMode="External"/><Relationship Id="rId4" Type="http://schemas.openxmlformats.org/officeDocument/2006/relationships/hyperlink" Target="mailto:personalrat@geomar.d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5C51FF65-E46D-7247-A97D-CB8259F51E72}"/>
              </a:ext>
            </a:extLst>
          </p:cNvPr>
          <p:cNvSpPr txBox="1">
            <a:spLocks/>
          </p:cNvSpPr>
          <p:nvPr/>
        </p:nvSpPr>
        <p:spPr>
          <a:xfrm>
            <a:off x="1173388" y="430304"/>
            <a:ext cx="10070875" cy="226162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de-DE" sz="4800" b="1" dirty="0">
                <a:solidFill>
                  <a:schemeClr val="tx1">
                    <a:lumMod val="85000"/>
                    <a:lumOff val="15000"/>
                  </a:schemeClr>
                </a:solidFill>
                <a:latin typeface="Arial" panose="020B0604020202020204" pitchFamily="34" charset="0"/>
                <a:cs typeface="Arial" panose="020B0604020202020204" pitchFamily="34" charset="0"/>
              </a:rPr>
            </a:br>
            <a:r>
              <a:rPr lang="de-DE" sz="4800" b="1" dirty="0">
                <a:solidFill>
                  <a:schemeClr val="tx1">
                    <a:lumMod val="85000"/>
                    <a:lumOff val="15000"/>
                  </a:schemeClr>
                </a:solidFill>
                <a:latin typeface="Arial" panose="020B0604020202020204" pitchFamily="34" charset="0"/>
                <a:cs typeface="Arial" panose="020B0604020202020204" pitchFamily="34" charset="0"/>
              </a:rPr>
              <a:t>Guidelines </a:t>
            </a:r>
            <a:r>
              <a:rPr lang="de-DE" sz="4800" b="1" dirty="0" err="1">
                <a:solidFill>
                  <a:schemeClr val="tx1">
                    <a:lumMod val="85000"/>
                    <a:lumOff val="15000"/>
                  </a:schemeClr>
                </a:solidFill>
                <a:latin typeface="Arial" panose="020B0604020202020204" pitchFamily="34" charset="0"/>
                <a:cs typeface="Arial" panose="020B0604020202020204" pitchFamily="34" charset="0"/>
              </a:rPr>
              <a:t>to</a:t>
            </a:r>
            <a:r>
              <a:rPr lang="de-DE" sz="4800" b="1" dirty="0">
                <a:solidFill>
                  <a:schemeClr val="tx1">
                    <a:lumMod val="85000"/>
                    <a:lumOff val="15000"/>
                  </a:schemeClr>
                </a:solidFill>
                <a:latin typeface="Arial" panose="020B0604020202020204" pitchFamily="34" charset="0"/>
                <a:cs typeface="Arial" panose="020B0604020202020204" pitchFamily="34" charset="0"/>
              </a:rPr>
              <a:t> </a:t>
            </a:r>
            <a:r>
              <a:rPr lang="de-DE" sz="4800" b="1" dirty="0" err="1">
                <a:solidFill>
                  <a:schemeClr val="tx1">
                    <a:lumMod val="85000"/>
                    <a:lumOff val="15000"/>
                  </a:schemeClr>
                </a:solidFill>
                <a:latin typeface="Arial" panose="020B0604020202020204" pitchFamily="34" charset="0"/>
                <a:cs typeface="Arial" panose="020B0604020202020204" pitchFamily="34" charset="0"/>
              </a:rPr>
              <a:t>prevent</a:t>
            </a:r>
            <a:r>
              <a:rPr lang="de-DE" sz="4800" b="1" dirty="0">
                <a:solidFill>
                  <a:schemeClr val="tx1">
                    <a:lumMod val="85000"/>
                    <a:lumOff val="15000"/>
                  </a:schemeClr>
                </a:solidFill>
                <a:latin typeface="Arial" panose="020B0604020202020204" pitchFamily="34" charset="0"/>
                <a:cs typeface="Arial" panose="020B0604020202020204" pitchFamily="34" charset="0"/>
              </a:rPr>
              <a:t> </a:t>
            </a:r>
            <a:r>
              <a:rPr lang="de-DE" sz="4800" b="1" dirty="0" err="1">
                <a:solidFill>
                  <a:schemeClr val="tx1">
                    <a:lumMod val="85000"/>
                    <a:lumOff val="15000"/>
                  </a:schemeClr>
                </a:solidFill>
                <a:latin typeface="Arial" panose="020B0604020202020204" pitchFamily="34" charset="0"/>
                <a:cs typeface="Arial" panose="020B0604020202020204" pitchFamily="34" charset="0"/>
              </a:rPr>
              <a:t>sexualized</a:t>
            </a:r>
            <a:r>
              <a:rPr lang="de-DE" sz="4800" b="1" dirty="0">
                <a:solidFill>
                  <a:schemeClr val="tx1">
                    <a:lumMod val="85000"/>
                    <a:lumOff val="15000"/>
                  </a:schemeClr>
                </a:solidFill>
                <a:latin typeface="Arial" panose="020B0604020202020204" pitchFamily="34" charset="0"/>
                <a:cs typeface="Arial" panose="020B0604020202020204" pitchFamily="34" charset="0"/>
              </a:rPr>
              <a:t> </a:t>
            </a:r>
            <a:br>
              <a:rPr lang="de-DE" sz="4800" b="1" dirty="0">
                <a:solidFill>
                  <a:schemeClr val="tx1">
                    <a:lumMod val="85000"/>
                    <a:lumOff val="15000"/>
                  </a:schemeClr>
                </a:solidFill>
                <a:latin typeface="Arial" panose="020B0604020202020204" pitchFamily="34" charset="0"/>
                <a:cs typeface="Arial" panose="020B0604020202020204" pitchFamily="34" charset="0"/>
              </a:rPr>
            </a:br>
            <a:r>
              <a:rPr lang="de-DE" sz="4800" b="1" dirty="0" err="1">
                <a:solidFill>
                  <a:schemeClr val="tx1">
                    <a:lumMod val="85000"/>
                    <a:lumOff val="15000"/>
                  </a:schemeClr>
                </a:solidFill>
                <a:latin typeface="Arial" panose="020B0604020202020204" pitchFamily="34" charset="0"/>
                <a:cs typeface="Arial" panose="020B0604020202020204" pitchFamily="34" charset="0"/>
              </a:rPr>
              <a:t>violence</a:t>
            </a:r>
            <a:r>
              <a:rPr lang="de-DE" sz="4800" b="1" dirty="0">
                <a:solidFill>
                  <a:schemeClr val="tx1">
                    <a:lumMod val="85000"/>
                    <a:lumOff val="15000"/>
                  </a:schemeClr>
                </a:solidFill>
                <a:latin typeface="Arial" panose="020B0604020202020204" pitchFamily="34" charset="0"/>
                <a:cs typeface="Arial" panose="020B0604020202020204" pitchFamily="34" charset="0"/>
              </a:rPr>
              <a:t> on </a:t>
            </a:r>
            <a:r>
              <a:rPr lang="de-DE" sz="4800" b="1" dirty="0" err="1">
                <a:solidFill>
                  <a:schemeClr val="tx1">
                    <a:lumMod val="85000"/>
                    <a:lumOff val="15000"/>
                  </a:schemeClr>
                </a:solidFill>
                <a:latin typeface="Arial" panose="020B0604020202020204" pitchFamily="34" charset="0"/>
                <a:cs typeface="Arial" panose="020B0604020202020204" pitchFamily="34" charset="0"/>
              </a:rPr>
              <a:t>expeditions</a:t>
            </a:r>
            <a:endParaRPr lang="en-GB" sz="4800" b="1"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4EDDDA0-28E0-414C-BC01-506348177198}"/>
              </a:ext>
            </a:extLst>
          </p:cNvPr>
          <p:cNvSpPr txBox="1">
            <a:spLocks/>
          </p:cNvSpPr>
          <p:nvPr/>
        </p:nvSpPr>
        <p:spPr>
          <a:xfrm>
            <a:off x="4071066" y="703875"/>
            <a:ext cx="6754978" cy="4475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pPr>
            <a:r>
              <a:rPr lang="en-GB" sz="1600" dirty="0">
                <a:solidFill>
                  <a:schemeClr val="tx1">
                    <a:lumMod val="85000"/>
                    <a:lumOff val="15000"/>
                  </a:schemeClr>
                </a:solidFill>
                <a:latin typeface="Arial" panose="020B0604020202020204" pitchFamily="34" charset="0"/>
                <a:cs typeface="Arial" panose="020B0604020202020204" pitchFamily="34" charset="0"/>
              </a:rPr>
              <a:t>An initiative of German seagoing institutes and BRIESE Research</a:t>
            </a:r>
          </a:p>
        </p:txBody>
      </p:sp>
    </p:spTree>
    <p:extLst>
      <p:ext uri="{BB962C8B-B14F-4D97-AF65-F5344CB8AC3E}">
        <p14:creationId xmlns:p14="http://schemas.microsoft.com/office/powerpoint/2010/main" val="1797949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4E530-E896-0548-ABC8-6031050EDC61}"/>
              </a:ext>
            </a:extLst>
          </p:cNvPr>
          <p:cNvSpPr>
            <a:spLocks noGrp="1"/>
          </p:cNvSpPr>
          <p:nvPr>
            <p:ph type="title"/>
          </p:nvPr>
        </p:nvSpPr>
        <p:spPr>
          <a:xfrm>
            <a:off x="1098431" y="1195737"/>
            <a:ext cx="10135286" cy="1325563"/>
          </a:xfrm>
        </p:spPr>
        <p:txBody>
          <a:bodyPr/>
          <a:lstStyle/>
          <a:p>
            <a:r>
              <a:rPr lang="en-GB" dirty="0"/>
              <a:t>For a good way of working </a:t>
            </a:r>
            <a:br>
              <a:rPr lang="en-GB" dirty="0"/>
            </a:br>
            <a:r>
              <a:rPr lang="en-GB" dirty="0"/>
              <a:t>and living together:</a:t>
            </a:r>
          </a:p>
        </p:txBody>
      </p:sp>
      <p:grpSp>
        <p:nvGrpSpPr>
          <p:cNvPr id="5" name="Group 4">
            <a:extLst>
              <a:ext uri="{FF2B5EF4-FFF2-40B4-BE49-F238E27FC236}">
                <a16:creationId xmlns:a16="http://schemas.microsoft.com/office/drawing/2014/main" id="{3D24C047-A751-E441-9857-AE750B3E0AD5}"/>
              </a:ext>
            </a:extLst>
          </p:cNvPr>
          <p:cNvGrpSpPr/>
          <p:nvPr/>
        </p:nvGrpSpPr>
        <p:grpSpPr>
          <a:xfrm>
            <a:off x="1824470" y="4342649"/>
            <a:ext cx="8551167" cy="1246939"/>
            <a:chOff x="1824470" y="4342649"/>
            <a:chExt cx="8551167" cy="1246939"/>
          </a:xfrm>
        </p:grpSpPr>
        <p:sp>
          <p:nvSpPr>
            <p:cNvPr id="6" name="Rectangle 5">
              <a:extLst>
                <a:ext uri="{FF2B5EF4-FFF2-40B4-BE49-F238E27FC236}">
                  <a16:creationId xmlns:a16="http://schemas.microsoft.com/office/drawing/2014/main" id="{59F140C9-EE1B-5F49-8A0F-BADCCF63A26E}"/>
                </a:ext>
              </a:extLst>
            </p:cNvPr>
            <p:cNvSpPr/>
            <p:nvPr/>
          </p:nvSpPr>
          <p:spPr>
            <a:xfrm>
              <a:off x="1824470" y="4342649"/>
              <a:ext cx="8551167" cy="124693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Content Placeholder 2">
              <a:extLst>
                <a:ext uri="{FF2B5EF4-FFF2-40B4-BE49-F238E27FC236}">
                  <a16:creationId xmlns:a16="http://schemas.microsoft.com/office/drawing/2014/main" id="{F761E46E-42B2-6943-BA9A-C04EE7912BFA}"/>
                </a:ext>
              </a:extLst>
            </p:cNvPr>
            <p:cNvSpPr txBox="1">
              <a:spLocks/>
            </p:cNvSpPr>
            <p:nvPr/>
          </p:nvSpPr>
          <p:spPr>
            <a:xfrm>
              <a:off x="2118043" y="4524834"/>
              <a:ext cx="8192277" cy="10002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200"/>
                </a:lnSpc>
                <a:buFont typeface="Arial" panose="020B0604020202020204" pitchFamily="34" charset="0"/>
                <a:buNone/>
              </a:pPr>
              <a:r>
                <a:rPr lang="en-GB" dirty="0"/>
                <a:t>create </a:t>
              </a:r>
              <a:r>
                <a:rPr lang="en-GB" b="1" dirty="0"/>
                <a:t>an open atmosphere </a:t>
              </a:r>
              <a:r>
                <a:rPr lang="en-GB" dirty="0"/>
                <a:t>where violating situations </a:t>
              </a:r>
              <a:br>
                <a:rPr lang="en-GB" dirty="0"/>
              </a:br>
              <a:r>
                <a:rPr lang="en-GB" dirty="0"/>
                <a:t>can be addressed</a:t>
              </a:r>
            </a:p>
            <a:p>
              <a:pPr marL="0" indent="0">
                <a:lnSpc>
                  <a:spcPts val="3200"/>
                </a:lnSpc>
                <a:buFont typeface="Arial" panose="020B0604020202020204" pitchFamily="34" charset="0"/>
                <a:buNone/>
              </a:pPr>
              <a:endParaRPr lang="en-GB" dirty="0"/>
            </a:p>
          </p:txBody>
        </p:sp>
      </p:grpSp>
      <p:grpSp>
        <p:nvGrpSpPr>
          <p:cNvPr id="9" name="Group 8">
            <a:extLst>
              <a:ext uri="{FF2B5EF4-FFF2-40B4-BE49-F238E27FC236}">
                <a16:creationId xmlns:a16="http://schemas.microsoft.com/office/drawing/2014/main" id="{67E00B75-EB09-404F-BC5B-D5C3B55B08BD}"/>
              </a:ext>
            </a:extLst>
          </p:cNvPr>
          <p:cNvGrpSpPr/>
          <p:nvPr/>
        </p:nvGrpSpPr>
        <p:grpSpPr>
          <a:xfrm>
            <a:off x="1824470" y="2778133"/>
            <a:ext cx="8551167" cy="1258866"/>
            <a:chOff x="1824470" y="2778133"/>
            <a:chExt cx="8551167" cy="1258866"/>
          </a:xfrm>
        </p:grpSpPr>
        <p:sp>
          <p:nvSpPr>
            <p:cNvPr id="7" name="Rectangle 6">
              <a:extLst>
                <a:ext uri="{FF2B5EF4-FFF2-40B4-BE49-F238E27FC236}">
                  <a16:creationId xmlns:a16="http://schemas.microsoft.com/office/drawing/2014/main" id="{28EA85F9-F2F8-7646-A886-E13CD32ACF78}"/>
                </a:ext>
              </a:extLst>
            </p:cNvPr>
            <p:cNvSpPr/>
            <p:nvPr/>
          </p:nvSpPr>
          <p:spPr>
            <a:xfrm>
              <a:off x="1824470" y="2778133"/>
              <a:ext cx="8551167" cy="124693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a:extLst>
                <a:ext uri="{FF2B5EF4-FFF2-40B4-BE49-F238E27FC236}">
                  <a16:creationId xmlns:a16="http://schemas.microsoft.com/office/drawing/2014/main" id="{61CD9320-5C8F-884E-86C6-E078B35B98A6}"/>
                </a:ext>
              </a:extLst>
            </p:cNvPr>
            <p:cNvSpPr txBox="1">
              <a:spLocks/>
            </p:cNvSpPr>
            <p:nvPr/>
          </p:nvSpPr>
          <p:spPr>
            <a:xfrm>
              <a:off x="2118043" y="2961822"/>
              <a:ext cx="7305869" cy="1075177"/>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Lucida Grande" panose="020B0600040502020204" pitchFamily="34" charset="0"/>
                <a:buNone/>
              </a:pPr>
              <a:r>
                <a:rPr lang="en-GB"/>
                <a:t>reinforce important rules of expectations and focus </a:t>
              </a:r>
              <a:br>
                <a:rPr lang="en-GB"/>
              </a:br>
              <a:r>
                <a:rPr lang="en-GB"/>
                <a:t>on good practices of </a:t>
              </a:r>
              <a:r>
                <a:rPr lang="en-GB" b="1"/>
                <a:t>how we deal with each other</a:t>
              </a:r>
              <a:endParaRPr lang="en-GB" b="1" dirty="0"/>
            </a:p>
          </p:txBody>
        </p:sp>
      </p:grpSp>
    </p:spTree>
    <p:extLst>
      <p:ext uri="{BB962C8B-B14F-4D97-AF65-F5344CB8AC3E}">
        <p14:creationId xmlns:p14="http://schemas.microsoft.com/office/powerpoint/2010/main" val="1468430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p:stCondLst>
                              <p:cond delay="1000"/>
                            </p:stCondLst>
                            <p:childTnLst>
                              <p:par>
                                <p:cTn id="13" presetID="10"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1">
            <a:extLst>
              <a:ext uri="{FF2B5EF4-FFF2-40B4-BE49-F238E27FC236}">
                <a16:creationId xmlns:a16="http://schemas.microsoft.com/office/drawing/2014/main" id="{43177486-B081-BB49-B1FC-76FB4C91C545}"/>
              </a:ext>
            </a:extLst>
          </p:cNvPr>
          <p:cNvSpPr txBox="1">
            <a:spLocks/>
          </p:cNvSpPr>
          <p:nvPr/>
        </p:nvSpPr>
        <p:spPr>
          <a:xfrm>
            <a:off x="1105868" y="1266003"/>
            <a:ext cx="6225736" cy="63067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tx1">
                    <a:lumMod val="85000"/>
                    <a:lumOff val="15000"/>
                  </a:schemeClr>
                </a:solidFill>
                <a:latin typeface="Arial" panose="020B0604020202020204" pitchFamily="34" charset="0"/>
                <a:cs typeface="Arial" panose="020B0604020202020204" pitchFamily="34" charset="0"/>
              </a:rPr>
              <a:t>Social conditions at sea</a:t>
            </a:r>
          </a:p>
        </p:txBody>
      </p:sp>
      <p:grpSp>
        <p:nvGrpSpPr>
          <p:cNvPr id="2" name="Group 1">
            <a:extLst>
              <a:ext uri="{FF2B5EF4-FFF2-40B4-BE49-F238E27FC236}">
                <a16:creationId xmlns:a16="http://schemas.microsoft.com/office/drawing/2014/main" id="{57085F2E-56B7-6B46-804F-BDBBF96D9F5D}"/>
              </a:ext>
            </a:extLst>
          </p:cNvPr>
          <p:cNvGrpSpPr/>
          <p:nvPr/>
        </p:nvGrpSpPr>
        <p:grpSpPr>
          <a:xfrm>
            <a:off x="1247193" y="2141989"/>
            <a:ext cx="9709733" cy="1562400"/>
            <a:chOff x="1247193" y="2141989"/>
            <a:chExt cx="9709733" cy="1562400"/>
          </a:xfrm>
        </p:grpSpPr>
        <p:sp>
          <p:nvSpPr>
            <p:cNvPr id="33" name="Rectangle 32">
              <a:extLst>
                <a:ext uri="{FF2B5EF4-FFF2-40B4-BE49-F238E27FC236}">
                  <a16:creationId xmlns:a16="http://schemas.microsoft.com/office/drawing/2014/main" id="{EEB38978-F905-834C-AB6A-5D7935CAE06E}"/>
                </a:ext>
              </a:extLst>
            </p:cNvPr>
            <p:cNvSpPr/>
            <p:nvPr/>
          </p:nvSpPr>
          <p:spPr>
            <a:xfrm>
              <a:off x="1247193" y="2141989"/>
              <a:ext cx="9709733" cy="156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Content Placeholder 2">
              <a:extLst>
                <a:ext uri="{FF2B5EF4-FFF2-40B4-BE49-F238E27FC236}">
                  <a16:creationId xmlns:a16="http://schemas.microsoft.com/office/drawing/2014/main" id="{38139C67-98F9-FD4C-A9BB-4E968A0E6C2F}"/>
                </a:ext>
              </a:extLst>
            </p:cNvPr>
            <p:cNvSpPr txBox="1">
              <a:spLocks/>
            </p:cNvSpPr>
            <p:nvPr/>
          </p:nvSpPr>
          <p:spPr>
            <a:xfrm>
              <a:off x="1365428" y="2318653"/>
              <a:ext cx="9226948" cy="118573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200"/>
                </a:lnSpc>
                <a:spcBef>
                  <a:spcPts val="2200"/>
                </a:spcBef>
                <a:buClr>
                  <a:srgbClr val="65BEF1"/>
                </a:buClr>
                <a:buNone/>
              </a:pPr>
              <a:r>
                <a:rPr lang="en-GB" sz="2400" b="1" dirty="0">
                  <a:solidFill>
                    <a:schemeClr val="tx1">
                      <a:lumMod val="85000"/>
                      <a:lumOff val="15000"/>
                    </a:schemeClr>
                  </a:solidFill>
                  <a:latin typeface="Arial" panose="020B0604020202020204" pitchFamily="34" charset="0"/>
                  <a:cs typeface="Arial" panose="020B0604020202020204" pitchFamily="34" charset="0"/>
                </a:rPr>
                <a:t>Research expeditions are extreme situations </a:t>
              </a:r>
              <a:r>
                <a:rPr lang="en-GB" sz="2400" dirty="0">
                  <a:solidFill>
                    <a:schemeClr val="tx1">
                      <a:lumMod val="85000"/>
                      <a:lumOff val="15000"/>
                    </a:schemeClr>
                  </a:solidFill>
                  <a:latin typeface="Arial" panose="020B0604020202020204" pitchFamily="34" charset="0"/>
                  <a:cs typeface="Arial" panose="020B0604020202020204" pitchFamily="34" charset="0"/>
                </a:rPr>
                <a:t>under strenuous conditions in a harsh environment, under high pressure to achieve the goals</a:t>
              </a:r>
            </a:p>
          </p:txBody>
        </p:sp>
      </p:grpSp>
      <p:grpSp>
        <p:nvGrpSpPr>
          <p:cNvPr id="3" name="Group 2">
            <a:extLst>
              <a:ext uri="{FF2B5EF4-FFF2-40B4-BE49-F238E27FC236}">
                <a16:creationId xmlns:a16="http://schemas.microsoft.com/office/drawing/2014/main" id="{CC89FA1E-E6F2-D34F-92C0-95C775AE9D41}"/>
              </a:ext>
            </a:extLst>
          </p:cNvPr>
          <p:cNvGrpSpPr/>
          <p:nvPr/>
        </p:nvGrpSpPr>
        <p:grpSpPr>
          <a:xfrm>
            <a:off x="1247192" y="4028357"/>
            <a:ext cx="9884026" cy="1563113"/>
            <a:chOff x="1247192" y="4028357"/>
            <a:chExt cx="9884026" cy="1563113"/>
          </a:xfrm>
        </p:grpSpPr>
        <p:sp>
          <p:nvSpPr>
            <p:cNvPr id="29" name="Rectangle 28">
              <a:extLst>
                <a:ext uri="{FF2B5EF4-FFF2-40B4-BE49-F238E27FC236}">
                  <a16:creationId xmlns:a16="http://schemas.microsoft.com/office/drawing/2014/main" id="{88C7D26D-C349-A74C-B30B-4D589DDA3E1F}"/>
                </a:ext>
              </a:extLst>
            </p:cNvPr>
            <p:cNvSpPr/>
            <p:nvPr/>
          </p:nvSpPr>
          <p:spPr>
            <a:xfrm>
              <a:off x="1247192" y="4028357"/>
              <a:ext cx="9709733" cy="15631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Content Placeholder 2">
              <a:extLst>
                <a:ext uri="{FF2B5EF4-FFF2-40B4-BE49-F238E27FC236}">
                  <a16:creationId xmlns:a16="http://schemas.microsoft.com/office/drawing/2014/main" id="{EE10FD8B-F131-0B46-AF52-76EF39194424}"/>
                </a:ext>
              </a:extLst>
            </p:cNvPr>
            <p:cNvSpPr txBox="1">
              <a:spLocks/>
            </p:cNvSpPr>
            <p:nvPr/>
          </p:nvSpPr>
          <p:spPr>
            <a:xfrm>
              <a:off x="1359540" y="4139355"/>
              <a:ext cx="9771678" cy="14194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200"/>
                </a:lnSpc>
                <a:spcBef>
                  <a:spcPts val="2200"/>
                </a:spcBef>
                <a:buClr>
                  <a:srgbClr val="65BEF1"/>
                </a:buClr>
                <a:buNone/>
              </a:pPr>
              <a:r>
                <a:rPr lang="en-GB" sz="2400" b="1" dirty="0">
                  <a:solidFill>
                    <a:schemeClr val="tx1">
                      <a:lumMod val="85000"/>
                      <a:lumOff val="15000"/>
                    </a:schemeClr>
                  </a:solidFill>
                  <a:latin typeface="Arial" panose="020B0604020202020204" pitchFamily="34" charset="0"/>
                  <a:cs typeface="Arial" panose="020B0604020202020204" pitchFamily="34" charset="0"/>
                </a:rPr>
                <a:t>Social conditions are very different: </a:t>
              </a:r>
              <a:br>
                <a:rPr lang="en-GB" sz="2400" dirty="0">
                  <a:solidFill>
                    <a:schemeClr val="tx1">
                      <a:lumMod val="85000"/>
                      <a:lumOff val="15000"/>
                    </a:schemeClr>
                  </a:solidFill>
                  <a:latin typeface="Arial" panose="020B0604020202020204" pitchFamily="34" charset="0"/>
                  <a:cs typeface="Arial" panose="020B0604020202020204" pitchFamily="34" charset="0"/>
                </a:rPr>
              </a:br>
              <a:r>
                <a:rPr lang="en-GB" sz="2400" dirty="0">
                  <a:solidFill>
                    <a:schemeClr val="tx1">
                      <a:lumMod val="85000"/>
                      <a:lumOff val="15000"/>
                    </a:schemeClr>
                  </a:solidFill>
                  <a:latin typeface="Arial" panose="020B0604020202020204" pitchFamily="34" charset="0"/>
                  <a:cs typeface="Arial" panose="020B0604020202020204" pitchFamily="34" charset="0"/>
                </a:rPr>
                <a:t>close quarters, reduced privacy, sexual tensions may be heightened, especially if people feel lonely, overtired, or home sick</a:t>
              </a:r>
            </a:p>
          </p:txBody>
        </p:sp>
      </p:grpSp>
    </p:spTree>
    <p:extLst>
      <p:ext uri="{BB962C8B-B14F-4D97-AF65-F5344CB8AC3E}">
        <p14:creationId xmlns:p14="http://schemas.microsoft.com/office/powerpoint/2010/main" val="149499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1000"/>
                            </p:stCondLst>
                            <p:childTnLst>
                              <p:par>
                                <p:cTn id="13" presetID="10" presetClass="entr" presetSubtype="0" fill="hold" nodeType="afterEffect">
                                  <p:stCondLst>
                                    <p:cond delay="50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AA9ED-6F55-6744-BFD7-7DD75E4C97FC}"/>
              </a:ext>
            </a:extLst>
          </p:cNvPr>
          <p:cNvSpPr>
            <a:spLocks noGrp="1"/>
          </p:cNvSpPr>
          <p:nvPr>
            <p:ph type="title"/>
          </p:nvPr>
        </p:nvSpPr>
        <p:spPr>
          <a:xfrm>
            <a:off x="1100405" y="648470"/>
            <a:ext cx="10532406" cy="1325563"/>
          </a:xfrm>
        </p:spPr>
        <p:txBody>
          <a:bodyPr/>
          <a:lstStyle/>
          <a:p>
            <a:pPr>
              <a:lnSpc>
                <a:spcPct val="100000"/>
              </a:lnSpc>
            </a:pPr>
            <a:r>
              <a:rPr lang="en-GB" sz="2000" b="1" dirty="0"/>
              <a:t>Definition</a:t>
            </a:r>
            <a:r>
              <a:rPr lang="en-GB" dirty="0"/>
              <a:t> </a:t>
            </a:r>
            <a:br>
              <a:rPr lang="en-GB" dirty="0"/>
            </a:br>
            <a:r>
              <a:rPr lang="en-GB" dirty="0"/>
              <a:t>What does sexualized violence mean?</a:t>
            </a:r>
          </a:p>
        </p:txBody>
      </p:sp>
      <p:sp>
        <p:nvSpPr>
          <p:cNvPr id="4" name="Content Placeholder 2">
            <a:extLst>
              <a:ext uri="{FF2B5EF4-FFF2-40B4-BE49-F238E27FC236}">
                <a16:creationId xmlns:a16="http://schemas.microsoft.com/office/drawing/2014/main" id="{C79B1F38-F347-8B48-9446-16CBFE861C84}"/>
              </a:ext>
            </a:extLst>
          </p:cNvPr>
          <p:cNvSpPr txBox="1">
            <a:spLocks/>
          </p:cNvSpPr>
          <p:nvPr/>
        </p:nvSpPr>
        <p:spPr>
          <a:xfrm>
            <a:off x="1412354" y="4070046"/>
            <a:ext cx="8291480" cy="1519542"/>
          </a:xfrm>
          <a:prstGeom prst="rect">
            <a:avLst/>
          </a:prstGeom>
        </p:spPr>
        <p:txBody>
          <a:bodyPr vert="horz" lIns="91440" tIns="45720" rIns="91440" bIns="45720" rtlCol="0">
            <a:normAutofit/>
          </a:bodyPr>
          <a:lstStyle>
            <a:lvl1pPr marL="228600" indent="-228600" algn="l" defTabSz="914400" rtl="0" eaLnBrk="1" latinLnBrk="0" hangingPunct="1">
              <a:lnSpc>
                <a:spcPts val="3200"/>
              </a:lnSpc>
              <a:spcBef>
                <a:spcPts val="10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200"/>
              </a:lnSpc>
              <a:spcBef>
                <a:spcPts val="500"/>
              </a:spcBef>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0363" indent="-360363">
              <a:buClr>
                <a:srgbClr val="269AA8"/>
              </a:buClr>
              <a:buSzPct val="75000"/>
              <a:buFont typeface="Lucida Grande" panose="020B0600040502020204" pitchFamily="34" charset="0"/>
              <a:buChar char="▶"/>
            </a:pPr>
            <a:r>
              <a:rPr lang="en-GB" dirty="0"/>
              <a:t>It can happen to both women and men!</a:t>
            </a:r>
          </a:p>
          <a:p>
            <a:pPr marL="360363" indent="-360363">
              <a:buClr>
                <a:srgbClr val="269AA8"/>
              </a:buClr>
              <a:buSzPct val="75000"/>
              <a:buFont typeface="Lucida Grande" panose="020B0600040502020204" pitchFamily="34" charset="0"/>
              <a:buChar char="▶"/>
            </a:pPr>
            <a:r>
              <a:rPr lang="en-GB" dirty="0"/>
              <a:t>It is under no circumstances tolerated by your employer and the shipping line!</a:t>
            </a:r>
          </a:p>
        </p:txBody>
      </p:sp>
      <p:grpSp>
        <p:nvGrpSpPr>
          <p:cNvPr id="7" name="Group 6">
            <a:extLst>
              <a:ext uri="{FF2B5EF4-FFF2-40B4-BE49-F238E27FC236}">
                <a16:creationId xmlns:a16="http://schemas.microsoft.com/office/drawing/2014/main" id="{5786EA1A-98B8-8345-929A-6C88A0D1A751}"/>
              </a:ext>
            </a:extLst>
          </p:cNvPr>
          <p:cNvGrpSpPr/>
          <p:nvPr/>
        </p:nvGrpSpPr>
        <p:grpSpPr>
          <a:xfrm>
            <a:off x="1245014" y="2300609"/>
            <a:ext cx="9711911" cy="1591626"/>
            <a:chOff x="1245014" y="2300609"/>
            <a:chExt cx="9711911" cy="1591626"/>
          </a:xfrm>
        </p:grpSpPr>
        <p:sp>
          <p:nvSpPr>
            <p:cNvPr id="5" name="Rectangle 4">
              <a:extLst>
                <a:ext uri="{FF2B5EF4-FFF2-40B4-BE49-F238E27FC236}">
                  <a16:creationId xmlns:a16="http://schemas.microsoft.com/office/drawing/2014/main" id="{8E4CA0C1-3AA3-DD44-909F-2BD2C6021D10}"/>
                </a:ext>
              </a:extLst>
            </p:cNvPr>
            <p:cNvSpPr/>
            <p:nvPr/>
          </p:nvSpPr>
          <p:spPr>
            <a:xfrm>
              <a:off x="1245014" y="2300609"/>
              <a:ext cx="9711911" cy="156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a:extLst>
                <a:ext uri="{FF2B5EF4-FFF2-40B4-BE49-F238E27FC236}">
                  <a16:creationId xmlns:a16="http://schemas.microsoft.com/office/drawing/2014/main" id="{1BC12B42-B885-CA44-89E2-966F1AE087B9}"/>
                </a:ext>
              </a:extLst>
            </p:cNvPr>
            <p:cNvSpPr txBox="1">
              <a:spLocks/>
            </p:cNvSpPr>
            <p:nvPr/>
          </p:nvSpPr>
          <p:spPr>
            <a:xfrm>
              <a:off x="1403954" y="2422158"/>
              <a:ext cx="9384091" cy="1470077"/>
            </a:xfrm>
            <a:prstGeom prst="rect">
              <a:avLst/>
            </a:prstGeom>
          </p:spPr>
          <p:txBody>
            <a:bodyPr vert="horz" lIns="91440" tIns="45720" rIns="91440" bIns="45720" rtlCol="0">
              <a:norm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Lucida Grande" panose="020B0600040502020204" pitchFamily="34" charset="0"/>
                <a:buNone/>
              </a:pPr>
              <a:r>
                <a:rPr lang="en-GB" b="1"/>
                <a:t>Sexualized violence is any form of </a:t>
              </a:r>
              <a:r>
                <a:rPr lang="en-GB" b="1">
                  <a:solidFill>
                    <a:srgbClr val="269AA8"/>
                  </a:solidFill>
                </a:rPr>
                <a:t>unwanted verbal</a:t>
              </a:r>
              <a:r>
                <a:rPr lang="en-GB" b="1"/>
                <a:t>, </a:t>
              </a:r>
              <a:r>
                <a:rPr lang="en-GB" b="1">
                  <a:solidFill>
                    <a:srgbClr val="269AA8"/>
                  </a:solidFill>
                </a:rPr>
                <a:t>non-</a:t>
              </a:r>
              <a:br>
                <a:rPr lang="en-GB" b="1">
                  <a:solidFill>
                    <a:srgbClr val="269AA8"/>
                  </a:solidFill>
                </a:rPr>
              </a:br>
              <a:r>
                <a:rPr lang="en-GB" b="1">
                  <a:solidFill>
                    <a:srgbClr val="269AA8"/>
                  </a:solidFill>
                </a:rPr>
                <a:t>verbal</a:t>
              </a:r>
              <a:r>
                <a:rPr lang="en-GB" b="1"/>
                <a:t> or </a:t>
              </a:r>
              <a:r>
                <a:rPr lang="en-GB" b="1">
                  <a:solidFill>
                    <a:srgbClr val="269AA8"/>
                  </a:solidFill>
                </a:rPr>
                <a:t>physical conduct </a:t>
              </a:r>
              <a:r>
                <a:rPr lang="en-GB" b="1"/>
                <a:t>of a sexual nature combined with </a:t>
              </a:r>
              <a:br>
                <a:rPr lang="en-GB" b="1"/>
              </a:br>
              <a:r>
                <a:rPr lang="en-GB" b="1"/>
                <a:t>an element of power.</a:t>
              </a:r>
              <a:endParaRPr lang="en-GB" b="1" dirty="0"/>
            </a:p>
          </p:txBody>
        </p:sp>
      </p:grpSp>
    </p:spTree>
    <p:extLst>
      <p:ext uri="{BB962C8B-B14F-4D97-AF65-F5344CB8AC3E}">
        <p14:creationId xmlns:p14="http://schemas.microsoft.com/office/powerpoint/2010/main" val="905381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50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childTnLst>
                                </p:cTn>
                              </p:par>
                            </p:childTnLst>
                          </p:cTn>
                        </p:par>
                        <p:par>
                          <p:cTn id="16" fill="hold">
                            <p:stCondLst>
                              <p:cond delay="2000"/>
                            </p:stCondLst>
                            <p:childTnLst>
                              <p:par>
                                <p:cTn id="17" presetID="10" presetClass="entr" presetSubtype="0" fill="hold" grpId="0" nodeType="afterEffect">
                                  <p:stCondLst>
                                    <p:cond delay="50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3E040-B9FE-8041-A3C1-7D953A8AB8CA}"/>
              </a:ext>
            </a:extLst>
          </p:cNvPr>
          <p:cNvSpPr>
            <a:spLocks noGrp="1"/>
          </p:cNvSpPr>
          <p:nvPr>
            <p:ph type="title"/>
          </p:nvPr>
        </p:nvSpPr>
        <p:spPr>
          <a:xfrm>
            <a:off x="1099765" y="928389"/>
            <a:ext cx="10515600" cy="1325563"/>
          </a:xfrm>
        </p:spPr>
        <p:txBody>
          <a:bodyPr/>
          <a:lstStyle/>
          <a:p>
            <a:r>
              <a:rPr lang="en-GB" dirty="0"/>
              <a:t>How to prevent sexualized violence</a:t>
            </a:r>
          </a:p>
        </p:txBody>
      </p:sp>
      <p:grpSp>
        <p:nvGrpSpPr>
          <p:cNvPr id="3" name="Group 2">
            <a:extLst>
              <a:ext uri="{FF2B5EF4-FFF2-40B4-BE49-F238E27FC236}">
                <a16:creationId xmlns:a16="http://schemas.microsoft.com/office/drawing/2014/main" id="{EB579762-F5A6-FA43-BEC9-AECF8C179333}"/>
              </a:ext>
            </a:extLst>
          </p:cNvPr>
          <p:cNvGrpSpPr/>
          <p:nvPr/>
        </p:nvGrpSpPr>
        <p:grpSpPr>
          <a:xfrm>
            <a:off x="1234495" y="2142508"/>
            <a:ext cx="9722430" cy="979421"/>
            <a:chOff x="1234495" y="2142508"/>
            <a:chExt cx="9722430" cy="979421"/>
          </a:xfrm>
        </p:grpSpPr>
        <p:sp>
          <p:nvSpPr>
            <p:cNvPr id="4" name="Rectangle 3">
              <a:extLst>
                <a:ext uri="{FF2B5EF4-FFF2-40B4-BE49-F238E27FC236}">
                  <a16:creationId xmlns:a16="http://schemas.microsoft.com/office/drawing/2014/main" id="{1BCFFB20-E599-9E45-9221-D987C9580D91}"/>
                </a:ext>
              </a:extLst>
            </p:cNvPr>
            <p:cNvSpPr/>
            <p:nvPr/>
          </p:nvSpPr>
          <p:spPr>
            <a:xfrm>
              <a:off x="1245014" y="2142508"/>
              <a:ext cx="9711911" cy="9794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Content Placeholder 2">
              <a:extLst>
                <a:ext uri="{FF2B5EF4-FFF2-40B4-BE49-F238E27FC236}">
                  <a16:creationId xmlns:a16="http://schemas.microsoft.com/office/drawing/2014/main" id="{A6FF8A00-FA50-0A49-879C-4E1F7366A5BF}"/>
                </a:ext>
              </a:extLst>
            </p:cNvPr>
            <p:cNvSpPr txBox="1">
              <a:spLocks/>
            </p:cNvSpPr>
            <p:nvPr/>
          </p:nvSpPr>
          <p:spPr>
            <a:xfrm>
              <a:off x="1234495" y="2145023"/>
              <a:ext cx="9722430" cy="972000"/>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Awareness: </a:t>
              </a:r>
              <a:r>
                <a:rPr lang="en-GB" dirty="0"/>
                <a:t>Being a responsible team member, conducting yourself </a:t>
              </a:r>
              <a:br>
                <a:rPr lang="en-GB" dirty="0"/>
              </a:br>
              <a:r>
                <a:rPr lang="en-GB" dirty="0"/>
                <a:t>in a respectful and mindful manner, looking out for each other.</a:t>
              </a:r>
              <a:endParaRPr lang="en-GB" b="1" dirty="0"/>
            </a:p>
          </p:txBody>
        </p:sp>
      </p:grpSp>
      <p:grpSp>
        <p:nvGrpSpPr>
          <p:cNvPr id="6" name="Group 5">
            <a:extLst>
              <a:ext uri="{FF2B5EF4-FFF2-40B4-BE49-F238E27FC236}">
                <a16:creationId xmlns:a16="http://schemas.microsoft.com/office/drawing/2014/main" id="{97A7A62B-E41D-0A4F-95F0-D2569A4ED93C}"/>
              </a:ext>
            </a:extLst>
          </p:cNvPr>
          <p:cNvGrpSpPr/>
          <p:nvPr/>
        </p:nvGrpSpPr>
        <p:grpSpPr>
          <a:xfrm>
            <a:off x="1234494" y="3353223"/>
            <a:ext cx="9722431" cy="978632"/>
            <a:chOff x="1234494" y="3353223"/>
            <a:chExt cx="9722431" cy="978632"/>
          </a:xfrm>
        </p:grpSpPr>
        <p:sp>
          <p:nvSpPr>
            <p:cNvPr id="13" name="Rectangle 12">
              <a:extLst>
                <a:ext uri="{FF2B5EF4-FFF2-40B4-BE49-F238E27FC236}">
                  <a16:creationId xmlns:a16="http://schemas.microsoft.com/office/drawing/2014/main" id="{DD571C0C-28AA-9B41-8AA6-235C5464E3E3}"/>
                </a:ext>
              </a:extLst>
            </p:cNvPr>
            <p:cNvSpPr/>
            <p:nvPr/>
          </p:nvSpPr>
          <p:spPr>
            <a:xfrm>
              <a:off x="1244432" y="3353223"/>
              <a:ext cx="9712493" cy="97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a:extLst>
                <a:ext uri="{FF2B5EF4-FFF2-40B4-BE49-F238E27FC236}">
                  <a16:creationId xmlns:a16="http://schemas.microsoft.com/office/drawing/2014/main" id="{2D9F3FAD-0F1B-A843-8BDC-61AC8155DCAF}"/>
                </a:ext>
              </a:extLst>
            </p:cNvPr>
            <p:cNvSpPr txBox="1">
              <a:spLocks/>
            </p:cNvSpPr>
            <p:nvPr/>
          </p:nvSpPr>
          <p:spPr>
            <a:xfrm>
              <a:off x="1234494" y="3359056"/>
              <a:ext cx="9384091" cy="972799"/>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b="1" dirty="0" err="1"/>
                <a:t>Consent</a:t>
              </a:r>
              <a:r>
                <a:rPr lang="de-DE" b="1" dirty="0"/>
                <a:t>: </a:t>
              </a:r>
              <a:r>
                <a:rPr lang="de-DE" dirty="0" err="1"/>
                <a:t>Only</a:t>
              </a:r>
              <a:r>
                <a:rPr lang="de-DE" dirty="0"/>
                <a:t> “</a:t>
              </a:r>
              <a:r>
                <a:rPr lang="de-DE" dirty="0" err="1"/>
                <a:t>yes</a:t>
              </a:r>
              <a:r>
                <a:rPr lang="de-DE" dirty="0"/>
                <a:t> </a:t>
              </a:r>
              <a:r>
                <a:rPr lang="de-DE" dirty="0" err="1"/>
                <a:t>means</a:t>
              </a:r>
              <a:r>
                <a:rPr lang="de-DE" dirty="0"/>
                <a:t> </a:t>
              </a:r>
              <a:r>
                <a:rPr lang="de-DE" dirty="0" err="1"/>
                <a:t>yes</a:t>
              </a:r>
              <a:r>
                <a:rPr lang="de-DE" dirty="0"/>
                <a:t>” - </a:t>
              </a:r>
              <a:r>
                <a:rPr lang="de-DE" dirty="0" err="1"/>
                <a:t>consent</a:t>
              </a:r>
              <a:r>
                <a:rPr lang="de-DE" dirty="0"/>
                <a:t> </a:t>
              </a:r>
              <a:r>
                <a:rPr lang="de-DE" dirty="0" err="1"/>
                <a:t>to</a:t>
              </a:r>
              <a:r>
                <a:rPr lang="de-DE" dirty="0"/>
                <a:t> sexual </a:t>
              </a:r>
              <a:r>
                <a:rPr lang="de-DE" dirty="0" err="1"/>
                <a:t>activity</a:t>
              </a:r>
              <a:r>
                <a:rPr lang="de-DE" dirty="0"/>
                <a:t> </a:t>
              </a:r>
              <a:r>
                <a:rPr lang="de-DE" dirty="0" err="1"/>
                <a:t>requires</a:t>
              </a:r>
              <a:r>
                <a:rPr lang="de-DE" dirty="0"/>
                <a:t> </a:t>
              </a:r>
              <a:br>
                <a:rPr lang="de-DE" dirty="0"/>
              </a:br>
              <a:r>
                <a:rPr lang="de-DE" dirty="0"/>
                <a:t>an affirmative </a:t>
              </a:r>
              <a:r>
                <a:rPr lang="de-DE" dirty="0" err="1"/>
                <a:t>agreement</a:t>
              </a:r>
              <a:r>
                <a:rPr lang="de-DE" dirty="0"/>
                <a:t> </a:t>
              </a:r>
              <a:r>
                <a:rPr lang="de-DE" dirty="0" err="1"/>
                <a:t>of</a:t>
              </a:r>
              <a:r>
                <a:rPr lang="de-DE" dirty="0"/>
                <a:t> </a:t>
              </a:r>
              <a:r>
                <a:rPr lang="de-DE" dirty="0" err="1"/>
                <a:t>both</a:t>
              </a:r>
              <a:r>
                <a:rPr lang="de-DE" dirty="0"/>
                <a:t> </a:t>
              </a:r>
              <a:r>
                <a:rPr lang="de-DE" dirty="0" err="1"/>
                <a:t>persons</a:t>
              </a:r>
              <a:r>
                <a:rPr lang="de-DE" dirty="0"/>
                <a:t> </a:t>
              </a:r>
              <a:r>
                <a:rPr lang="de-DE" dirty="0" err="1"/>
                <a:t>involved</a:t>
              </a:r>
              <a:r>
                <a:rPr lang="de-DE" dirty="0"/>
                <a:t>.</a:t>
              </a:r>
              <a:endParaRPr lang="en-GB" b="1" dirty="0"/>
            </a:p>
          </p:txBody>
        </p:sp>
      </p:grpSp>
      <p:grpSp>
        <p:nvGrpSpPr>
          <p:cNvPr id="7" name="Group 6">
            <a:extLst>
              <a:ext uri="{FF2B5EF4-FFF2-40B4-BE49-F238E27FC236}">
                <a16:creationId xmlns:a16="http://schemas.microsoft.com/office/drawing/2014/main" id="{918F338C-A2B3-534B-A52F-EA159CB0CC95}"/>
              </a:ext>
            </a:extLst>
          </p:cNvPr>
          <p:cNvGrpSpPr/>
          <p:nvPr/>
        </p:nvGrpSpPr>
        <p:grpSpPr>
          <a:xfrm>
            <a:off x="1234494" y="4553211"/>
            <a:ext cx="9786432" cy="974663"/>
            <a:chOff x="1234494" y="4553211"/>
            <a:chExt cx="9786432" cy="974663"/>
          </a:xfrm>
        </p:grpSpPr>
        <p:sp>
          <p:nvSpPr>
            <p:cNvPr id="14" name="Rectangle 13">
              <a:extLst>
                <a:ext uri="{FF2B5EF4-FFF2-40B4-BE49-F238E27FC236}">
                  <a16:creationId xmlns:a16="http://schemas.microsoft.com/office/drawing/2014/main" id="{CAAEA3EC-5FDB-3F45-A9E7-BF3D74A4C6BC}"/>
                </a:ext>
              </a:extLst>
            </p:cNvPr>
            <p:cNvSpPr/>
            <p:nvPr/>
          </p:nvSpPr>
          <p:spPr>
            <a:xfrm>
              <a:off x="1245028" y="4555874"/>
              <a:ext cx="9711897" cy="97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ontent Placeholder 2">
              <a:extLst>
                <a:ext uri="{FF2B5EF4-FFF2-40B4-BE49-F238E27FC236}">
                  <a16:creationId xmlns:a16="http://schemas.microsoft.com/office/drawing/2014/main" id="{10189838-E7D7-AB47-9C18-39BCA017317F}"/>
                </a:ext>
              </a:extLst>
            </p:cNvPr>
            <p:cNvSpPr txBox="1">
              <a:spLocks/>
            </p:cNvSpPr>
            <p:nvPr/>
          </p:nvSpPr>
          <p:spPr>
            <a:xfrm>
              <a:off x="1234494" y="4553211"/>
              <a:ext cx="9786432" cy="974663"/>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b="1" dirty="0" err="1"/>
                <a:t>Ask-once-be-good</a:t>
              </a:r>
              <a:r>
                <a:rPr lang="de-DE" b="1" dirty="0"/>
                <a:t> </a:t>
              </a:r>
              <a:r>
                <a:rPr lang="de-DE" b="1" dirty="0" err="1"/>
                <a:t>guideline</a:t>
              </a:r>
              <a:r>
                <a:rPr lang="de-DE" b="1" dirty="0"/>
                <a:t>: </a:t>
              </a:r>
              <a:r>
                <a:rPr lang="de-DE" dirty="0"/>
                <a:t>lack </a:t>
              </a:r>
              <a:r>
                <a:rPr lang="de-DE" dirty="0" err="1"/>
                <a:t>of</a:t>
              </a:r>
              <a:r>
                <a:rPr lang="de-DE" dirty="0"/>
                <a:t> positive </a:t>
              </a:r>
              <a:r>
                <a:rPr lang="de-DE" dirty="0" err="1"/>
                <a:t>feedback</a:t>
              </a:r>
              <a:r>
                <a:rPr lang="de-DE" dirty="0"/>
                <a:t> must </a:t>
              </a:r>
              <a:r>
                <a:rPr lang="de-DE" dirty="0" err="1"/>
                <a:t>be</a:t>
              </a:r>
              <a:r>
                <a:rPr lang="de-DE" dirty="0"/>
                <a:t> </a:t>
              </a:r>
              <a:r>
                <a:rPr lang="de-DE" dirty="0" err="1"/>
                <a:t>considered</a:t>
              </a:r>
              <a:r>
                <a:rPr lang="de-DE" dirty="0"/>
                <a:t> a “</a:t>
              </a:r>
              <a:r>
                <a:rPr lang="de-DE" dirty="0" err="1"/>
                <a:t>no</a:t>
              </a:r>
              <a:r>
                <a:rPr lang="de-DE" dirty="0"/>
                <a:t>” </a:t>
              </a:r>
              <a:r>
                <a:rPr lang="de-DE" dirty="0" err="1"/>
                <a:t>and</a:t>
              </a:r>
              <a:r>
                <a:rPr lang="de-DE" dirty="0"/>
                <a:t> </a:t>
              </a:r>
              <a:r>
                <a:rPr lang="de-DE" dirty="0" err="1"/>
                <a:t>should</a:t>
              </a:r>
              <a:r>
                <a:rPr lang="de-DE" dirty="0"/>
                <a:t> not </a:t>
              </a:r>
              <a:r>
                <a:rPr lang="de-DE" dirty="0" err="1"/>
                <a:t>be</a:t>
              </a:r>
              <a:r>
                <a:rPr lang="de-DE" dirty="0"/>
                <a:t> </a:t>
              </a:r>
              <a:r>
                <a:rPr lang="de-DE" dirty="0" err="1"/>
                <a:t>followed</a:t>
              </a:r>
              <a:r>
                <a:rPr lang="de-DE" dirty="0"/>
                <a:t> </a:t>
              </a:r>
              <a:r>
                <a:rPr lang="de-DE" dirty="0" err="1"/>
                <a:t>up</a:t>
              </a:r>
              <a:r>
                <a:rPr lang="de-DE" dirty="0"/>
                <a:t> </a:t>
              </a:r>
              <a:r>
                <a:rPr lang="de-DE" dirty="0" err="1"/>
                <a:t>with</a:t>
              </a:r>
              <a:r>
                <a:rPr lang="de-DE" dirty="0"/>
                <a:t> </a:t>
              </a:r>
              <a:r>
                <a:rPr lang="de-DE" dirty="0" err="1"/>
                <a:t>further</a:t>
              </a:r>
              <a:r>
                <a:rPr lang="de-DE" dirty="0"/>
                <a:t> </a:t>
              </a:r>
              <a:r>
                <a:rPr lang="de-DE" dirty="0" err="1"/>
                <a:t>advances</a:t>
              </a:r>
              <a:r>
                <a:rPr lang="de-DE" dirty="0"/>
                <a:t>.</a:t>
              </a:r>
            </a:p>
          </p:txBody>
        </p:sp>
      </p:grpSp>
    </p:spTree>
    <p:extLst>
      <p:ext uri="{BB962C8B-B14F-4D97-AF65-F5344CB8AC3E}">
        <p14:creationId xmlns:p14="http://schemas.microsoft.com/office/powerpoint/2010/main" val="956384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par>
                          <p:cTn id="12" fill="hold">
                            <p:stCondLst>
                              <p:cond delay="1000"/>
                            </p:stCondLst>
                            <p:childTnLst>
                              <p:par>
                                <p:cTn id="13" presetID="10" presetClass="entr" presetSubtype="0" fill="hold" nodeType="afterEffect">
                                  <p:stCondLst>
                                    <p:cond delay="50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p:stCondLst>
                              <p:cond delay="2000"/>
                            </p:stCondLst>
                            <p:childTnLst>
                              <p:par>
                                <p:cTn id="17" presetID="10" presetClass="entr" presetSubtype="0" fill="hold" nodeType="afterEffect">
                                  <p:stCondLst>
                                    <p:cond delay="50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12">
            <a:extLst>
              <a:ext uri="{FF2B5EF4-FFF2-40B4-BE49-F238E27FC236}">
                <a16:creationId xmlns:a16="http://schemas.microsoft.com/office/drawing/2014/main" id="{B7E8BAF0-A925-4E86-99F0-1F294C9515E4}"/>
              </a:ext>
            </a:extLst>
          </p:cNvPr>
          <p:cNvSpPr/>
          <p:nvPr/>
        </p:nvSpPr>
        <p:spPr>
          <a:xfrm>
            <a:off x="1236441" y="4895104"/>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12">
            <a:extLst>
              <a:ext uri="{FF2B5EF4-FFF2-40B4-BE49-F238E27FC236}">
                <a16:creationId xmlns:a16="http://schemas.microsoft.com/office/drawing/2014/main" id="{1F83CC07-30A5-4FB4-ADAC-3831E4FEDD73}"/>
              </a:ext>
            </a:extLst>
          </p:cNvPr>
          <p:cNvSpPr/>
          <p:nvPr/>
        </p:nvSpPr>
        <p:spPr>
          <a:xfrm>
            <a:off x="1235178" y="4261994"/>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12">
            <a:extLst>
              <a:ext uri="{FF2B5EF4-FFF2-40B4-BE49-F238E27FC236}">
                <a16:creationId xmlns:a16="http://schemas.microsoft.com/office/drawing/2014/main" id="{8267730D-13B8-4503-9872-10DE0BB78D51}"/>
              </a:ext>
            </a:extLst>
          </p:cNvPr>
          <p:cNvSpPr/>
          <p:nvPr/>
        </p:nvSpPr>
        <p:spPr>
          <a:xfrm>
            <a:off x="1236441" y="3512655"/>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Rectangle 12">
            <a:extLst>
              <a:ext uri="{FF2B5EF4-FFF2-40B4-BE49-F238E27FC236}">
                <a16:creationId xmlns:a16="http://schemas.microsoft.com/office/drawing/2014/main" id="{A19321BA-67E6-4553-BC30-2C8BE32BC608}"/>
              </a:ext>
            </a:extLst>
          </p:cNvPr>
          <p:cNvSpPr/>
          <p:nvPr/>
        </p:nvSpPr>
        <p:spPr>
          <a:xfrm>
            <a:off x="1235178" y="2938127"/>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B310767-4E6B-1C42-91DB-053A87060225}"/>
              </a:ext>
            </a:extLst>
          </p:cNvPr>
          <p:cNvSpPr>
            <a:spLocks noGrp="1"/>
          </p:cNvSpPr>
          <p:nvPr>
            <p:ph type="title"/>
          </p:nvPr>
        </p:nvSpPr>
        <p:spPr>
          <a:xfrm>
            <a:off x="1099765" y="793969"/>
            <a:ext cx="10515600" cy="1325563"/>
          </a:xfrm>
        </p:spPr>
        <p:txBody>
          <a:bodyPr/>
          <a:lstStyle/>
          <a:p>
            <a:r>
              <a:rPr lang="en-GB" dirty="0"/>
              <a:t>How to behave when you experience  sexualized violence</a:t>
            </a:r>
          </a:p>
        </p:txBody>
      </p:sp>
      <p:sp>
        <p:nvSpPr>
          <p:cNvPr id="26" name="Rectangle 12">
            <a:extLst>
              <a:ext uri="{FF2B5EF4-FFF2-40B4-BE49-F238E27FC236}">
                <a16:creationId xmlns:a16="http://schemas.microsoft.com/office/drawing/2014/main" id="{A334D30B-8431-4D09-A498-B31E223E49FE}"/>
              </a:ext>
            </a:extLst>
          </p:cNvPr>
          <p:cNvSpPr/>
          <p:nvPr/>
        </p:nvSpPr>
        <p:spPr>
          <a:xfrm>
            <a:off x="1235177" y="2418203"/>
            <a:ext cx="2034795" cy="3821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Content Placeholder 2">
            <a:extLst>
              <a:ext uri="{FF2B5EF4-FFF2-40B4-BE49-F238E27FC236}">
                <a16:creationId xmlns:a16="http://schemas.microsoft.com/office/drawing/2014/main" id="{AA60CFF1-361D-4570-B665-0A3B5F07F14A}"/>
              </a:ext>
            </a:extLst>
          </p:cNvPr>
          <p:cNvSpPr txBox="1">
            <a:spLocks/>
          </p:cNvSpPr>
          <p:nvPr/>
        </p:nvSpPr>
        <p:spPr>
          <a:xfrm>
            <a:off x="1925471" y="2347570"/>
            <a:ext cx="1715694" cy="432556"/>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Font typeface="Lucida Grande" panose="020B0600040502020204" pitchFamily="34" charset="0"/>
              <a:buNone/>
            </a:pPr>
            <a:r>
              <a:rPr lang="en-GB" sz="2000" b="1" dirty="0"/>
              <a:t>Speak up:</a:t>
            </a:r>
          </a:p>
        </p:txBody>
      </p:sp>
      <p:sp>
        <p:nvSpPr>
          <p:cNvPr id="28" name="Content Placeholder 2">
            <a:extLst>
              <a:ext uri="{FF2B5EF4-FFF2-40B4-BE49-F238E27FC236}">
                <a16:creationId xmlns:a16="http://schemas.microsoft.com/office/drawing/2014/main" id="{9C7F4DA1-DDD4-4DD8-96F3-FD20789C5F73}"/>
              </a:ext>
            </a:extLst>
          </p:cNvPr>
          <p:cNvSpPr txBox="1">
            <a:spLocks/>
          </p:cNvSpPr>
          <p:nvPr/>
        </p:nvSpPr>
        <p:spPr>
          <a:xfrm>
            <a:off x="3269973" y="2414096"/>
            <a:ext cx="7361403" cy="474643"/>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dirty="0"/>
              <a:t>do not hesitate to resolve the situation asap.</a:t>
            </a:r>
          </a:p>
        </p:txBody>
      </p:sp>
      <p:sp>
        <p:nvSpPr>
          <p:cNvPr id="29" name="Content Placeholder 2">
            <a:extLst>
              <a:ext uri="{FF2B5EF4-FFF2-40B4-BE49-F238E27FC236}">
                <a16:creationId xmlns:a16="http://schemas.microsoft.com/office/drawing/2014/main" id="{71E80F07-2023-4455-9BEE-78C6EFDD601B}"/>
              </a:ext>
            </a:extLst>
          </p:cNvPr>
          <p:cNvSpPr txBox="1">
            <a:spLocks/>
          </p:cNvSpPr>
          <p:nvPr/>
        </p:nvSpPr>
        <p:spPr>
          <a:xfrm>
            <a:off x="1448608" y="2849852"/>
            <a:ext cx="2170206" cy="470452"/>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Tell someone:</a:t>
            </a:r>
          </a:p>
        </p:txBody>
      </p:sp>
      <p:sp>
        <p:nvSpPr>
          <p:cNvPr id="35" name="Content Placeholder 2">
            <a:extLst>
              <a:ext uri="{FF2B5EF4-FFF2-40B4-BE49-F238E27FC236}">
                <a16:creationId xmlns:a16="http://schemas.microsoft.com/office/drawing/2014/main" id="{05F1E3DC-B790-4CD3-B029-080413EEF473}"/>
              </a:ext>
            </a:extLst>
          </p:cNvPr>
          <p:cNvSpPr txBox="1">
            <a:spLocks/>
          </p:cNvSpPr>
          <p:nvPr/>
        </p:nvSpPr>
        <p:spPr>
          <a:xfrm>
            <a:off x="3228124" y="2929682"/>
            <a:ext cx="7361403" cy="479645"/>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b="1" dirty="0">
                <a:solidFill>
                  <a:srgbClr val="269AA8"/>
                </a:solidFill>
              </a:rPr>
              <a:t>talk to someone you trust (colleague, friend).</a:t>
            </a:r>
          </a:p>
          <a:p>
            <a:pPr>
              <a:lnSpc>
                <a:spcPct val="100000"/>
              </a:lnSpc>
              <a:spcBef>
                <a:spcPts val="1200"/>
              </a:spcBef>
            </a:pPr>
            <a:endParaRPr lang="en-GB" sz="2200" dirty="0"/>
          </a:p>
        </p:txBody>
      </p:sp>
      <p:sp>
        <p:nvSpPr>
          <p:cNvPr id="37" name="Content Placeholder 2">
            <a:extLst>
              <a:ext uri="{FF2B5EF4-FFF2-40B4-BE49-F238E27FC236}">
                <a16:creationId xmlns:a16="http://schemas.microsoft.com/office/drawing/2014/main" id="{8B3B68A6-E298-41CE-BF3E-C8C8CA97CE15}"/>
              </a:ext>
            </a:extLst>
          </p:cNvPr>
          <p:cNvSpPr txBox="1">
            <a:spLocks/>
          </p:cNvSpPr>
          <p:nvPr/>
        </p:nvSpPr>
        <p:spPr>
          <a:xfrm>
            <a:off x="1422715" y="3427706"/>
            <a:ext cx="1992946" cy="493309"/>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Keep records:</a:t>
            </a:r>
          </a:p>
        </p:txBody>
      </p:sp>
      <p:sp>
        <p:nvSpPr>
          <p:cNvPr id="38" name="Content Placeholder 2">
            <a:extLst>
              <a:ext uri="{FF2B5EF4-FFF2-40B4-BE49-F238E27FC236}">
                <a16:creationId xmlns:a16="http://schemas.microsoft.com/office/drawing/2014/main" id="{A88A37F4-1C8C-499E-84A1-9B1771CB8983}"/>
              </a:ext>
            </a:extLst>
          </p:cNvPr>
          <p:cNvSpPr txBox="1">
            <a:spLocks/>
          </p:cNvSpPr>
          <p:nvPr/>
        </p:nvSpPr>
        <p:spPr>
          <a:xfrm>
            <a:off x="3271236" y="3498450"/>
            <a:ext cx="7813354" cy="792764"/>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None/>
            </a:pPr>
            <a:r>
              <a:rPr lang="en-GB" sz="2000" dirty="0"/>
              <a:t>document the incidence, note the date, place, and time, and any witnesses.</a:t>
            </a:r>
          </a:p>
        </p:txBody>
      </p:sp>
      <p:sp>
        <p:nvSpPr>
          <p:cNvPr id="40" name="Content Placeholder 2">
            <a:extLst>
              <a:ext uri="{FF2B5EF4-FFF2-40B4-BE49-F238E27FC236}">
                <a16:creationId xmlns:a16="http://schemas.microsoft.com/office/drawing/2014/main" id="{6A2A3470-A36B-419C-8604-821C0C787DA3}"/>
              </a:ext>
            </a:extLst>
          </p:cNvPr>
          <p:cNvSpPr txBox="1">
            <a:spLocks/>
          </p:cNvSpPr>
          <p:nvPr/>
        </p:nvSpPr>
        <p:spPr>
          <a:xfrm>
            <a:off x="1860042" y="4169513"/>
            <a:ext cx="1723259" cy="521306"/>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Seek help:</a:t>
            </a:r>
          </a:p>
        </p:txBody>
      </p:sp>
      <p:sp>
        <p:nvSpPr>
          <p:cNvPr id="41" name="Content Placeholder 2">
            <a:extLst>
              <a:ext uri="{FF2B5EF4-FFF2-40B4-BE49-F238E27FC236}">
                <a16:creationId xmlns:a16="http://schemas.microsoft.com/office/drawing/2014/main" id="{B14923FE-BA8B-470A-B692-7BB4F16E3A73}"/>
              </a:ext>
            </a:extLst>
          </p:cNvPr>
          <p:cNvSpPr txBox="1">
            <a:spLocks/>
          </p:cNvSpPr>
          <p:nvPr/>
        </p:nvSpPr>
        <p:spPr>
          <a:xfrm>
            <a:off x="3271236" y="4243236"/>
            <a:ext cx="7361403" cy="447583"/>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dirty="0"/>
              <a:t>chief scientist or ship captain must be notified of the incidence.</a:t>
            </a:r>
          </a:p>
        </p:txBody>
      </p:sp>
      <p:sp>
        <p:nvSpPr>
          <p:cNvPr id="42" name="Content Placeholder 2">
            <a:extLst>
              <a:ext uri="{FF2B5EF4-FFF2-40B4-BE49-F238E27FC236}">
                <a16:creationId xmlns:a16="http://schemas.microsoft.com/office/drawing/2014/main" id="{7E13A2D6-D027-4DB3-9EE4-E91033C4EE89}"/>
              </a:ext>
            </a:extLst>
          </p:cNvPr>
          <p:cNvSpPr txBox="1">
            <a:spLocks/>
          </p:cNvSpPr>
          <p:nvPr/>
        </p:nvSpPr>
        <p:spPr>
          <a:xfrm>
            <a:off x="1422715" y="4805148"/>
            <a:ext cx="2130452" cy="505666"/>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buNone/>
            </a:pPr>
            <a:r>
              <a:rPr lang="en-GB" sz="2000" b="1" dirty="0"/>
              <a:t>Offer support:</a:t>
            </a:r>
          </a:p>
        </p:txBody>
      </p:sp>
      <p:sp>
        <p:nvSpPr>
          <p:cNvPr id="43" name="Content Placeholder 2">
            <a:extLst>
              <a:ext uri="{FF2B5EF4-FFF2-40B4-BE49-F238E27FC236}">
                <a16:creationId xmlns:a16="http://schemas.microsoft.com/office/drawing/2014/main" id="{BEBA4E0A-D6FE-4FED-AA31-DFD621850026}"/>
              </a:ext>
            </a:extLst>
          </p:cNvPr>
          <p:cNvSpPr txBox="1">
            <a:spLocks/>
          </p:cNvSpPr>
          <p:nvPr/>
        </p:nvSpPr>
        <p:spPr>
          <a:xfrm>
            <a:off x="3269972" y="4858148"/>
            <a:ext cx="7297796" cy="905332"/>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spcBef>
                <a:spcPts val="1200"/>
              </a:spcBef>
              <a:buFont typeface="Lucida Grande" panose="020B0600040502020204" pitchFamily="34" charset="0"/>
              <a:buNone/>
            </a:pPr>
            <a:r>
              <a:rPr lang="en-GB" sz="2000" dirty="0"/>
              <a:t>if you witness a violating situation, offer your support to the affected person – and help to clarify the situation.</a:t>
            </a:r>
          </a:p>
        </p:txBody>
      </p:sp>
    </p:spTree>
    <p:extLst>
      <p:ext uri="{BB962C8B-B14F-4D97-AF65-F5344CB8AC3E}">
        <p14:creationId xmlns:p14="http://schemas.microsoft.com/office/powerpoint/2010/main" val="2103237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7"/>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2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7"/>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29"/>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9"/>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7"/>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38"/>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48"/>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40"/>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41"/>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46"/>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42"/>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8" grpId="0" animBg="1"/>
      <p:bldP spid="49" grpId="0" animBg="1"/>
      <p:bldP spid="47" grpId="0" animBg="1"/>
      <p:bldP spid="2" grpId="0"/>
      <p:bldP spid="26" grpId="0" animBg="1"/>
      <p:bldP spid="27" grpId="0"/>
      <p:bldP spid="28" grpId="0"/>
      <p:bldP spid="29" grpId="0"/>
      <p:bldP spid="35" grpId="0"/>
      <p:bldP spid="37" grpId="0"/>
      <p:bldP spid="38" grpId="0"/>
      <p:bldP spid="40" grpId="0"/>
      <p:bldP spid="41" grpId="0"/>
      <p:bldP spid="42" grpId="0"/>
      <p:bldP spid="4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AD5EA-6AB3-044A-A5BD-B5B98A6A6FFD}"/>
              </a:ext>
            </a:extLst>
          </p:cNvPr>
          <p:cNvSpPr>
            <a:spLocks noGrp="1"/>
          </p:cNvSpPr>
          <p:nvPr>
            <p:ph type="title"/>
          </p:nvPr>
        </p:nvSpPr>
        <p:spPr>
          <a:xfrm>
            <a:off x="1235074" y="398863"/>
            <a:ext cx="10515600" cy="1325563"/>
          </a:xfrm>
        </p:spPr>
        <p:txBody>
          <a:bodyPr/>
          <a:lstStyle/>
          <a:p>
            <a:r>
              <a:rPr lang="en-GB" dirty="0"/>
              <a:t>Who can I turn to?</a:t>
            </a:r>
          </a:p>
        </p:txBody>
      </p:sp>
      <p:sp>
        <p:nvSpPr>
          <p:cNvPr id="3" name="Content Placeholder 2">
            <a:extLst>
              <a:ext uri="{FF2B5EF4-FFF2-40B4-BE49-F238E27FC236}">
                <a16:creationId xmlns:a16="http://schemas.microsoft.com/office/drawing/2014/main" id="{9A2D8DC2-D4FE-3D40-B1CA-371DB2A48D0A}"/>
              </a:ext>
            </a:extLst>
          </p:cNvPr>
          <p:cNvSpPr>
            <a:spLocks noGrp="1"/>
          </p:cNvSpPr>
          <p:nvPr>
            <p:ph idx="1"/>
          </p:nvPr>
        </p:nvSpPr>
        <p:spPr>
          <a:xfrm>
            <a:off x="1235074" y="2192785"/>
            <a:ext cx="9709733" cy="3666477"/>
          </a:xfrm>
        </p:spPr>
        <p:txBody>
          <a:bodyPr/>
          <a:lstStyle/>
          <a:p>
            <a:pPr marL="7938" indent="0">
              <a:lnSpc>
                <a:spcPct val="100000"/>
              </a:lnSpc>
              <a:buNone/>
            </a:pPr>
            <a:r>
              <a:rPr lang="en-GB" sz="1800" b="1" dirty="0"/>
              <a:t>Equal Opportunities Officers:</a:t>
            </a:r>
            <a:br>
              <a:rPr lang="en-GB" sz="1800" dirty="0"/>
            </a:br>
            <a:r>
              <a:rPr lang="en-GB" sz="1800" dirty="0"/>
              <a:t>Kristin Hamann and </a:t>
            </a:r>
            <a:r>
              <a:rPr lang="en-GB" sz="1800" dirty="0" err="1"/>
              <a:t>Sieglinde</a:t>
            </a:r>
            <a:r>
              <a:rPr lang="en-GB" sz="1800" dirty="0"/>
              <a:t> </a:t>
            </a:r>
            <a:r>
              <a:rPr lang="en-GB" sz="1800" dirty="0" err="1"/>
              <a:t>Kolbrink</a:t>
            </a:r>
            <a:r>
              <a:rPr lang="en-GB" sz="1800" dirty="0"/>
              <a:t> (+49 431 600-2133); </a:t>
            </a:r>
            <a:r>
              <a:rPr lang="en-GB" sz="1800" dirty="0">
                <a:hlinkClick r:id="rId2"/>
              </a:rPr>
              <a:t>gleichstellung@geomar.de</a:t>
            </a:r>
            <a:r>
              <a:rPr lang="en-GB" sz="1800" dirty="0"/>
              <a:t>)</a:t>
            </a:r>
          </a:p>
          <a:p>
            <a:pPr marL="7938" indent="0">
              <a:lnSpc>
                <a:spcPct val="100000"/>
              </a:lnSpc>
              <a:buNone/>
            </a:pPr>
            <a:r>
              <a:rPr lang="en-GB" sz="1800" b="1" dirty="0"/>
              <a:t>Staff Council:</a:t>
            </a:r>
            <a:br>
              <a:rPr lang="en-GB" sz="1800" dirty="0"/>
            </a:br>
            <a:r>
              <a:rPr lang="en-GB" sz="1800" dirty="0"/>
              <a:t>Heidi </a:t>
            </a:r>
            <a:r>
              <a:rPr lang="en-GB" sz="1800" dirty="0" err="1"/>
              <a:t>Düpow</a:t>
            </a:r>
            <a:r>
              <a:rPr lang="en-GB" sz="1800" dirty="0"/>
              <a:t> (+49 431 600-2508; </a:t>
            </a:r>
            <a:r>
              <a:rPr lang="en-GB" sz="1800" dirty="0">
                <a:hlinkClick r:id="rId3"/>
              </a:rPr>
              <a:t>hduepow@geomar.de</a:t>
            </a:r>
            <a:r>
              <a:rPr lang="en-GB" sz="1800" dirty="0"/>
              <a:t>), </a:t>
            </a:r>
            <a:br>
              <a:rPr lang="en-GB" sz="1800" dirty="0"/>
            </a:br>
            <a:r>
              <a:rPr lang="en-GB" sz="1800" dirty="0"/>
              <a:t>Sven Petersen (+49 431 600-2110; </a:t>
            </a:r>
            <a:r>
              <a:rPr lang="en-GB" sz="1800" dirty="0">
                <a:hlinkClick r:id="rId4"/>
              </a:rPr>
              <a:t>personalrat@geomar.de</a:t>
            </a:r>
            <a:r>
              <a:rPr lang="en-GB" sz="1800" dirty="0"/>
              <a:t>)</a:t>
            </a:r>
          </a:p>
          <a:p>
            <a:pPr marL="7938" indent="0">
              <a:lnSpc>
                <a:spcPct val="100000"/>
              </a:lnSpc>
              <a:buNone/>
            </a:pPr>
            <a:r>
              <a:rPr lang="en-GB" sz="1800" dirty="0"/>
              <a:t>If you want to contact </a:t>
            </a:r>
            <a:r>
              <a:rPr lang="en-GB" sz="1800" b="1" dirty="0"/>
              <a:t>the shipping line </a:t>
            </a:r>
            <a:r>
              <a:rPr lang="en-GB" sz="1800" b="1" dirty="0" err="1"/>
              <a:t>Briese</a:t>
            </a:r>
            <a:r>
              <a:rPr lang="en-GB" sz="1800" b="1" dirty="0"/>
              <a:t> </a:t>
            </a:r>
            <a:r>
              <a:rPr lang="en-GB" sz="1800" dirty="0"/>
              <a:t>confidentially: </a:t>
            </a:r>
            <a:r>
              <a:rPr lang="en-GB" sz="1800" dirty="0">
                <a:hlinkClick r:id="rId5"/>
              </a:rPr>
              <a:t>Gleichstellung.research@briese.de</a:t>
            </a:r>
            <a:endParaRPr lang="en-GB" sz="1800" dirty="0"/>
          </a:p>
          <a:p>
            <a:pPr marL="7938" indent="0">
              <a:lnSpc>
                <a:spcPct val="100000"/>
              </a:lnSpc>
              <a:buNone/>
            </a:pPr>
            <a:r>
              <a:rPr lang="en-GB" sz="1800" b="1" dirty="0"/>
              <a:t>External Bodies:</a:t>
            </a:r>
            <a:endParaRPr lang="en-GB" sz="1800" dirty="0"/>
          </a:p>
          <a:p>
            <a:pPr>
              <a:lnSpc>
                <a:spcPct val="100000"/>
              </a:lnSpc>
              <a:spcBef>
                <a:spcPts val="600"/>
              </a:spcBef>
            </a:pPr>
            <a:r>
              <a:rPr lang="en-GB" sz="1600" dirty="0"/>
              <a:t>The Violence against women support hotline (08000 116 016, </a:t>
            </a:r>
            <a:r>
              <a:rPr lang="en-GB" sz="1600" dirty="0">
                <a:hlinkClick r:id="rId6"/>
              </a:rPr>
              <a:t>www.hilfetelefon.de</a:t>
            </a:r>
            <a:r>
              <a:rPr lang="en-GB" sz="1600" dirty="0"/>
              <a:t>)</a:t>
            </a:r>
          </a:p>
          <a:p>
            <a:pPr>
              <a:lnSpc>
                <a:spcPct val="100000"/>
              </a:lnSpc>
              <a:spcBef>
                <a:spcPts val="600"/>
              </a:spcBef>
            </a:pPr>
            <a:r>
              <a:rPr lang="en-GB" sz="1600" dirty="0"/>
              <a:t>Violence against men Support Hotline: www.maennerhilfetelefon.de</a:t>
            </a:r>
          </a:p>
          <a:p>
            <a:pPr>
              <a:lnSpc>
                <a:spcPct val="100000"/>
              </a:lnSpc>
              <a:spcBef>
                <a:spcPts val="600"/>
              </a:spcBef>
            </a:pPr>
            <a:r>
              <a:rPr lang="en-US" sz="1600" dirty="0"/>
              <a:t>Wave – Women against violence Europe wave-network.org </a:t>
            </a:r>
            <a:endParaRPr lang="en-GB" sz="2000" dirty="0"/>
          </a:p>
        </p:txBody>
      </p:sp>
      <p:sp>
        <p:nvSpPr>
          <p:cNvPr id="4" name="TextBox 3">
            <a:extLst>
              <a:ext uri="{FF2B5EF4-FFF2-40B4-BE49-F238E27FC236}">
                <a16:creationId xmlns:a16="http://schemas.microsoft.com/office/drawing/2014/main" id="{5FB129D5-C10D-1D45-B8AE-FEA1E211AB0F}"/>
              </a:ext>
            </a:extLst>
          </p:cNvPr>
          <p:cNvSpPr txBox="1"/>
          <p:nvPr/>
        </p:nvSpPr>
        <p:spPr>
          <a:xfrm>
            <a:off x="-457200" y="3377682"/>
            <a:ext cx="184731" cy="369332"/>
          </a:xfrm>
          <a:prstGeom prst="rect">
            <a:avLst/>
          </a:prstGeom>
          <a:noFill/>
        </p:spPr>
        <p:txBody>
          <a:bodyPr wrap="none" rtlCol="0">
            <a:spAutoFit/>
          </a:bodyPr>
          <a:lstStyle/>
          <a:p>
            <a:endParaRPr lang="en-GB"/>
          </a:p>
        </p:txBody>
      </p:sp>
      <p:grpSp>
        <p:nvGrpSpPr>
          <p:cNvPr id="7" name="Group 6">
            <a:extLst>
              <a:ext uri="{FF2B5EF4-FFF2-40B4-BE49-F238E27FC236}">
                <a16:creationId xmlns:a16="http://schemas.microsoft.com/office/drawing/2014/main" id="{CF14588C-C967-F543-8247-F64749950639}"/>
              </a:ext>
            </a:extLst>
          </p:cNvPr>
          <p:cNvGrpSpPr/>
          <p:nvPr/>
        </p:nvGrpSpPr>
        <p:grpSpPr>
          <a:xfrm>
            <a:off x="1241134" y="1331695"/>
            <a:ext cx="9715792" cy="656857"/>
            <a:chOff x="1235074" y="1660124"/>
            <a:chExt cx="9715792" cy="656857"/>
          </a:xfrm>
        </p:grpSpPr>
        <p:sp>
          <p:nvSpPr>
            <p:cNvPr id="5" name="Rectangle 4">
              <a:extLst>
                <a:ext uri="{FF2B5EF4-FFF2-40B4-BE49-F238E27FC236}">
                  <a16:creationId xmlns:a16="http://schemas.microsoft.com/office/drawing/2014/main" id="{D89714DB-B9EB-D447-BFBD-1F469F346DB0}"/>
                </a:ext>
              </a:extLst>
            </p:cNvPr>
            <p:cNvSpPr/>
            <p:nvPr/>
          </p:nvSpPr>
          <p:spPr>
            <a:xfrm>
              <a:off x="1241133" y="1700530"/>
              <a:ext cx="9709733" cy="6164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a:extLst>
                <a:ext uri="{FF2B5EF4-FFF2-40B4-BE49-F238E27FC236}">
                  <a16:creationId xmlns:a16="http://schemas.microsoft.com/office/drawing/2014/main" id="{92590767-CF8F-3245-906A-0259067C94E9}"/>
                </a:ext>
              </a:extLst>
            </p:cNvPr>
            <p:cNvSpPr txBox="1">
              <a:spLocks/>
            </p:cNvSpPr>
            <p:nvPr/>
          </p:nvSpPr>
          <p:spPr>
            <a:xfrm>
              <a:off x="1235074" y="1660124"/>
              <a:ext cx="9547501" cy="616451"/>
            </a:xfrm>
            <a:prstGeom prst="rect">
              <a:avLst/>
            </a:prstGeom>
          </p:spPr>
          <p:txBody>
            <a:bodyPr vert="horz" lIns="91440" tIns="45720" rIns="91440" bIns="45720" rtlCol="0">
              <a:noAutofit/>
            </a:bodyPr>
            <a:lstStyle>
              <a:lvl1pPr marL="360363" indent="-352425" algn="l" defTabSz="914400" rtl="0" eaLnBrk="1" latinLnBrk="0" hangingPunct="1">
                <a:lnSpc>
                  <a:spcPts val="3200"/>
                </a:lnSpc>
                <a:spcBef>
                  <a:spcPts val="10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712788"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360363" indent="-352425" algn="l" defTabSz="914400" rtl="0" eaLnBrk="1" latinLnBrk="0" hangingPunct="1">
                <a:lnSpc>
                  <a:spcPts val="3200"/>
                </a:lnSpc>
                <a:spcBef>
                  <a:spcPts val="500"/>
                </a:spcBef>
                <a:buClr>
                  <a:srgbClr val="33ABB0"/>
                </a:buClr>
                <a:buSzPct val="75000"/>
                <a:buFont typeface="Lucida Grande" panose="020B0600040502020204" pitchFamily="34" charset="0"/>
                <a:buChar char="▶"/>
                <a:tabLst/>
                <a:defRPr sz="24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938" indent="0">
                <a:lnSpc>
                  <a:spcPct val="100000"/>
                </a:lnSpc>
                <a:buFont typeface="Lucida Grande" panose="020B0600040502020204" pitchFamily="34" charset="0"/>
                <a:buNone/>
              </a:pPr>
              <a:r>
                <a:rPr lang="en-GB" sz="1800" b="1" dirty="0"/>
                <a:t>If you don´t want to talk to a member of the expedition, you can also contact </a:t>
              </a:r>
              <a:br>
                <a:rPr lang="en-GB" sz="1800" b="1" dirty="0"/>
              </a:br>
              <a:r>
                <a:rPr lang="en-GB" sz="1800" b="1" dirty="0"/>
                <a:t>other persons from GEOMAR</a:t>
              </a:r>
              <a:endParaRPr lang="en-GB" sz="1800" dirty="0"/>
            </a:p>
          </p:txBody>
        </p:sp>
      </p:grpSp>
    </p:spTree>
    <p:extLst>
      <p:ext uri="{BB962C8B-B14F-4D97-AF65-F5344CB8AC3E}">
        <p14:creationId xmlns:p14="http://schemas.microsoft.com/office/powerpoint/2010/main" val="3518127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500"/>
                            </p:stCondLst>
                            <p:childTnLst>
                              <p:par>
                                <p:cTn id="13" presetID="22" presetClass="entr" presetSubtype="1" fill="hold" grpId="0" nodeType="afterEffect">
                                  <p:stCondLst>
                                    <p:cond delay="50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up)">
                                      <p:cBhvr>
                                        <p:cTn id="15" dur="500"/>
                                        <p:tgtEl>
                                          <p:spTgt spid="3">
                                            <p:txEl>
                                              <p:pRg st="0" end="0"/>
                                            </p:txEl>
                                          </p:spTgt>
                                        </p:tgtEl>
                                      </p:cBhvr>
                                    </p:animEffect>
                                  </p:childTnLst>
                                </p:cTn>
                              </p:par>
                            </p:childTnLst>
                          </p:cTn>
                        </p:par>
                        <p:par>
                          <p:cTn id="16" fill="hold">
                            <p:stCondLst>
                              <p:cond delay="2500"/>
                            </p:stCondLst>
                            <p:childTnLst>
                              <p:par>
                                <p:cTn id="17" presetID="22" presetClass="entr" presetSubtype="1" fill="hold" grpId="0" nodeType="afterEffect">
                                  <p:stCondLst>
                                    <p:cond delay="50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up)">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50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up)">
                                      <p:cBhvr>
                                        <p:cTn id="24" dur="500"/>
                                        <p:tgtEl>
                                          <p:spTgt spid="3">
                                            <p:txEl>
                                              <p:pRg st="2" end="2"/>
                                            </p:txEl>
                                          </p:spTgt>
                                        </p:tgtEl>
                                      </p:cBhvr>
                                    </p:animEffect>
                                  </p:childTnLst>
                                </p:cTn>
                              </p:par>
                            </p:childTnLst>
                          </p:cTn>
                        </p:par>
                        <p:par>
                          <p:cTn id="25" fill="hold">
                            <p:stCondLst>
                              <p:cond delay="1000"/>
                            </p:stCondLst>
                            <p:childTnLst>
                              <p:par>
                                <p:cTn id="26" presetID="22" presetClass="entr" presetSubtype="1" fill="hold" grpId="0" nodeType="afterEffect">
                                  <p:stCondLst>
                                    <p:cond delay="50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up)">
                                      <p:cBhvr>
                                        <p:cTn id="28" dur="500"/>
                                        <p:tgtEl>
                                          <p:spTgt spid="3">
                                            <p:txEl>
                                              <p:pRg st="3" end="3"/>
                                            </p:txEl>
                                          </p:spTgt>
                                        </p:tgtEl>
                                      </p:cBhvr>
                                    </p:animEffect>
                                  </p:childTnLst>
                                </p:cTn>
                              </p:par>
                            </p:childTnLst>
                          </p:cTn>
                        </p:par>
                        <p:par>
                          <p:cTn id="29" fill="hold">
                            <p:stCondLst>
                              <p:cond delay="2000"/>
                            </p:stCondLst>
                            <p:childTnLst>
                              <p:par>
                                <p:cTn id="30" presetID="22" presetClass="entr" presetSubtype="1" fill="hold" grpId="0" nodeType="afterEffect">
                                  <p:stCondLst>
                                    <p:cond delay="50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up)">
                                      <p:cBhvr>
                                        <p:cTn id="32" dur="500"/>
                                        <p:tgtEl>
                                          <p:spTgt spid="3">
                                            <p:txEl>
                                              <p:pRg st="4" end="4"/>
                                            </p:txEl>
                                          </p:spTgt>
                                        </p:tgtEl>
                                      </p:cBhvr>
                                    </p:animEffect>
                                  </p:childTnLst>
                                </p:cTn>
                              </p:par>
                            </p:childTnLst>
                          </p:cTn>
                        </p:par>
                        <p:par>
                          <p:cTn id="33" fill="hold">
                            <p:stCondLst>
                              <p:cond delay="3000"/>
                            </p:stCondLst>
                            <p:childTnLst>
                              <p:par>
                                <p:cTn id="34" presetID="22" presetClass="entr" presetSubtype="1" fill="hold" grpId="0" nodeType="afterEffect">
                                  <p:stCondLst>
                                    <p:cond delay="50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wipe(up)">
                                      <p:cBhvr>
                                        <p:cTn id="36" dur="500"/>
                                        <p:tgtEl>
                                          <p:spTgt spid="3">
                                            <p:txEl>
                                              <p:pRg st="5" end="5"/>
                                            </p:txEl>
                                          </p:spTgt>
                                        </p:tgtEl>
                                      </p:cBhvr>
                                    </p:animEffect>
                                  </p:childTnLst>
                                </p:cTn>
                              </p:par>
                            </p:childTnLst>
                          </p:cTn>
                        </p:par>
                        <p:par>
                          <p:cTn id="37" fill="hold">
                            <p:stCondLst>
                              <p:cond delay="4000"/>
                            </p:stCondLst>
                            <p:childTnLst>
                              <p:par>
                                <p:cTn id="38" presetID="22" presetClass="entr" presetSubtype="1" fill="hold" grpId="0" nodeType="afterEffect">
                                  <p:stCondLst>
                                    <p:cond delay="50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wipe(up)">
                                      <p:cBhvr>
                                        <p:cTn id="4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33EEC-4A4D-5E42-B9D8-C8359B4D7E59}"/>
              </a:ext>
            </a:extLst>
          </p:cNvPr>
          <p:cNvSpPr>
            <a:spLocks noGrp="1"/>
          </p:cNvSpPr>
          <p:nvPr>
            <p:ph type="title"/>
          </p:nvPr>
        </p:nvSpPr>
        <p:spPr>
          <a:xfrm>
            <a:off x="1099765" y="928389"/>
            <a:ext cx="10515600" cy="1325563"/>
          </a:xfrm>
        </p:spPr>
        <p:txBody>
          <a:bodyPr/>
          <a:lstStyle/>
          <a:p>
            <a:r>
              <a:rPr lang="en-GB" dirty="0"/>
              <a:t>Imprint</a:t>
            </a:r>
          </a:p>
        </p:txBody>
      </p:sp>
      <p:sp>
        <p:nvSpPr>
          <p:cNvPr id="3" name="Content Placeholder 2">
            <a:extLst>
              <a:ext uri="{FF2B5EF4-FFF2-40B4-BE49-F238E27FC236}">
                <a16:creationId xmlns:a16="http://schemas.microsoft.com/office/drawing/2014/main" id="{1204944F-C5AC-E848-937C-AD19FE3B6E3B}"/>
              </a:ext>
            </a:extLst>
          </p:cNvPr>
          <p:cNvSpPr>
            <a:spLocks noGrp="1"/>
          </p:cNvSpPr>
          <p:nvPr>
            <p:ph idx="1"/>
          </p:nvPr>
        </p:nvSpPr>
        <p:spPr>
          <a:xfrm>
            <a:off x="1140840" y="2013674"/>
            <a:ext cx="7804377" cy="3784328"/>
          </a:xfrm>
        </p:spPr>
        <p:txBody>
          <a:bodyPr/>
          <a:lstStyle/>
          <a:p>
            <a:pPr marL="7938" indent="0">
              <a:buNone/>
            </a:pPr>
            <a:r>
              <a:rPr lang="en-GB" sz="2200" b="1" dirty="0"/>
              <a:t>Author</a:t>
            </a:r>
            <a:br>
              <a:rPr lang="en-GB" sz="2200" dirty="0"/>
            </a:br>
            <a:r>
              <a:rPr lang="en-GB" sz="2200" dirty="0"/>
              <a:t>GEOMAR Helmholtz Centre for ocean Research Kiel in cooperation with </a:t>
            </a:r>
            <a:r>
              <a:rPr lang="en-GB" sz="2200" dirty="0" err="1"/>
              <a:t>Briese</a:t>
            </a:r>
            <a:r>
              <a:rPr lang="en-GB" sz="2200" dirty="0"/>
              <a:t> </a:t>
            </a:r>
            <a:r>
              <a:rPr lang="en-GB" sz="2200" dirty="0" err="1"/>
              <a:t>Schifffahrts</a:t>
            </a:r>
            <a:r>
              <a:rPr lang="en-GB" sz="2200" dirty="0"/>
              <a:t> GmbH &amp; Co. KG supported by the Horizon 2020 project Baltic Gender 710363.</a:t>
            </a:r>
          </a:p>
          <a:p>
            <a:pPr marL="7938" indent="0">
              <a:buNone/>
            </a:pPr>
            <a:r>
              <a:rPr lang="en-GB" sz="2200" b="1" dirty="0"/>
              <a:t>Acknowledgements</a:t>
            </a:r>
            <a:br>
              <a:rPr lang="en-GB" sz="2200" dirty="0"/>
            </a:br>
            <a:r>
              <a:rPr lang="en-GB" sz="2200" dirty="0"/>
              <a:t>The content is based on the code of conduct used on </a:t>
            </a:r>
            <a:r>
              <a:rPr lang="en-GB" sz="2200" dirty="0" err="1"/>
              <a:t>Polarstern</a:t>
            </a:r>
            <a:r>
              <a:rPr lang="en-GB" sz="2200" dirty="0"/>
              <a:t> (AWI) and IODP research cruises. </a:t>
            </a:r>
          </a:p>
          <a:p>
            <a:pPr marL="7938" indent="0">
              <a:buNone/>
            </a:pPr>
            <a:r>
              <a:rPr lang="en-GB" sz="2200" dirty="0"/>
              <a:t>Consultant </a:t>
            </a:r>
            <a:r>
              <a:rPr lang="en-GB" sz="2200" dirty="0" err="1"/>
              <a:t>Dr.</a:t>
            </a:r>
            <a:r>
              <a:rPr lang="en-GB" sz="2200" dirty="0"/>
              <a:t> Sabine Blackmore, Blackmore Coaching.</a:t>
            </a:r>
          </a:p>
        </p:txBody>
      </p:sp>
      <p:grpSp>
        <p:nvGrpSpPr>
          <p:cNvPr id="4" name="Group 3">
            <a:extLst>
              <a:ext uri="{FF2B5EF4-FFF2-40B4-BE49-F238E27FC236}">
                <a16:creationId xmlns:a16="http://schemas.microsoft.com/office/drawing/2014/main" id="{A2601315-4669-8144-9436-911A2ABE0BEA}"/>
              </a:ext>
            </a:extLst>
          </p:cNvPr>
          <p:cNvGrpSpPr/>
          <p:nvPr/>
        </p:nvGrpSpPr>
        <p:grpSpPr>
          <a:xfrm>
            <a:off x="9889974" y="2579784"/>
            <a:ext cx="1288926" cy="3090744"/>
            <a:chOff x="9889974" y="2579784"/>
            <a:chExt cx="1288926" cy="3090744"/>
          </a:xfrm>
        </p:grpSpPr>
        <p:pic>
          <p:nvPicPr>
            <p:cNvPr id="5" name="Picture 4">
              <a:extLst>
                <a:ext uri="{FF2B5EF4-FFF2-40B4-BE49-F238E27FC236}">
                  <a16:creationId xmlns:a16="http://schemas.microsoft.com/office/drawing/2014/main" id="{D807DE84-5D37-D842-B76C-EE8C1E4E8F05}"/>
                </a:ext>
              </a:extLst>
            </p:cNvPr>
            <p:cNvPicPr>
              <a:picLocks noChangeAspect="1"/>
            </p:cNvPicPr>
            <p:nvPr/>
          </p:nvPicPr>
          <p:blipFill>
            <a:blip r:embed="rId2"/>
            <a:stretch>
              <a:fillRect/>
            </a:stretch>
          </p:blipFill>
          <p:spPr>
            <a:xfrm>
              <a:off x="10142626" y="4004876"/>
              <a:ext cx="783621" cy="342920"/>
            </a:xfrm>
            <a:prstGeom prst="rect">
              <a:avLst/>
            </a:prstGeom>
          </p:spPr>
        </p:pic>
        <p:pic>
          <p:nvPicPr>
            <p:cNvPr id="7" name="Picture 6">
              <a:extLst>
                <a:ext uri="{FF2B5EF4-FFF2-40B4-BE49-F238E27FC236}">
                  <a16:creationId xmlns:a16="http://schemas.microsoft.com/office/drawing/2014/main" id="{8B67947F-C495-3B49-9816-D79660621224}"/>
                </a:ext>
              </a:extLst>
            </p:cNvPr>
            <p:cNvPicPr>
              <a:picLocks noChangeAspect="1"/>
            </p:cNvPicPr>
            <p:nvPr/>
          </p:nvPicPr>
          <p:blipFill>
            <a:blip r:embed="rId3"/>
            <a:stretch>
              <a:fillRect/>
            </a:stretch>
          </p:blipFill>
          <p:spPr>
            <a:xfrm>
              <a:off x="10105814" y="2579784"/>
              <a:ext cx="857815" cy="344052"/>
            </a:xfrm>
            <a:prstGeom prst="rect">
              <a:avLst/>
            </a:prstGeom>
          </p:spPr>
        </p:pic>
        <p:pic>
          <p:nvPicPr>
            <p:cNvPr id="6" name="Picture 5">
              <a:extLst>
                <a:ext uri="{FF2B5EF4-FFF2-40B4-BE49-F238E27FC236}">
                  <a16:creationId xmlns:a16="http://schemas.microsoft.com/office/drawing/2014/main" id="{48DC8D3B-93E3-8F40-9531-F871B7DCEA35}"/>
                </a:ext>
              </a:extLst>
            </p:cNvPr>
            <p:cNvPicPr>
              <a:picLocks noChangeAspect="1"/>
            </p:cNvPicPr>
            <p:nvPr/>
          </p:nvPicPr>
          <p:blipFill>
            <a:blip r:embed="rId4"/>
            <a:stretch>
              <a:fillRect/>
            </a:stretch>
          </p:blipFill>
          <p:spPr>
            <a:xfrm>
              <a:off x="10081266" y="3227053"/>
              <a:ext cx="900764" cy="507280"/>
            </a:xfrm>
            <a:prstGeom prst="rect">
              <a:avLst/>
            </a:prstGeom>
          </p:spPr>
        </p:pic>
        <p:pic>
          <p:nvPicPr>
            <p:cNvPr id="13" name="Picture 12">
              <a:extLst>
                <a:ext uri="{FF2B5EF4-FFF2-40B4-BE49-F238E27FC236}">
                  <a16:creationId xmlns:a16="http://schemas.microsoft.com/office/drawing/2014/main" id="{C2E1CF47-7862-AB45-9459-8D74FE974458}"/>
                </a:ext>
              </a:extLst>
            </p:cNvPr>
            <p:cNvPicPr>
              <a:picLocks noChangeAspect="1"/>
            </p:cNvPicPr>
            <p:nvPr/>
          </p:nvPicPr>
          <p:blipFill>
            <a:blip r:embed="rId5"/>
            <a:stretch>
              <a:fillRect/>
            </a:stretch>
          </p:blipFill>
          <p:spPr>
            <a:xfrm>
              <a:off x="9889974" y="4381602"/>
              <a:ext cx="1288926" cy="1288926"/>
            </a:xfrm>
            <a:prstGeom prst="rect">
              <a:avLst/>
            </a:prstGeom>
          </p:spPr>
        </p:pic>
      </p:grpSp>
    </p:spTree>
    <p:extLst>
      <p:ext uri="{BB962C8B-B14F-4D97-AF65-F5344CB8AC3E}">
        <p14:creationId xmlns:p14="http://schemas.microsoft.com/office/powerpoint/2010/main" val="263101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542</Words>
  <Application>Microsoft Office PowerPoint</Application>
  <PresentationFormat>Breitbild</PresentationFormat>
  <Paragraphs>42</Paragraphs>
  <Slides>8</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Lucida Grande</vt:lpstr>
      <vt:lpstr>Office Theme</vt:lpstr>
      <vt:lpstr>PowerPoint-Präsentation</vt:lpstr>
      <vt:lpstr>For a good way of working  and living together:</vt:lpstr>
      <vt:lpstr>PowerPoint-Präsentation</vt:lpstr>
      <vt:lpstr>Definition  What does sexualized violence mean?</vt:lpstr>
      <vt:lpstr>How to prevent sexualized violence</vt:lpstr>
      <vt:lpstr>How to behave when you experience  sexualized violence</vt:lpstr>
      <vt:lpstr>Who can I turn to?</vt:lpstr>
      <vt:lpstr>Imprint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Anka Rotter</dc:creator>
  <cp:lastModifiedBy>Lorenz, Nikole</cp:lastModifiedBy>
  <cp:revision>108</cp:revision>
  <dcterms:created xsi:type="dcterms:W3CDTF">2020-06-04T06:29:06Z</dcterms:created>
  <dcterms:modified xsi:type="dcterms:W3CDTF">2025-10-20T15:20:10Z</dcterms:modified>
</cp:coreProperties>
</file>